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8" r:id="rId3"/>
    <p:sldId id="285" r:id="rId4"/>
    <p:sldId id="274" r:id="rId5"/>
    <p:sldId id="278" r:id="rId6"/>
    <p:sldId id="258" r:id="rId7"/>
    <p:sldId id="279" r:id="rId8"/>
    <p:sldId id="281" r:id="rId9"/>
    <p:sldId id="280" r:id="rId10"/>
    <p:sldId id="275" r:id="rId11"/>
    <p:sldId id="271" r:id="rId12"/>
    <p:sldId id="272" r:id="rId13"/>
    <p:sldId id="287" r:id="rId14"/>
    <p:sldId id="276" r:id="rId15"/>
    <p:sldId id="288" r:id="rId16"/>
    <p:sldId id="282" r:id="rId17"/>
    <p:sldId id="283" r:id="rId18"/>
    <p:sldId id="284" r:id="rId19"/>
    <p:sldId id="290" r:id="rId20"/>
    <p:sldId id="291" r:id="rId21"/>
  </p:sldIdLst>
  <p:sldSz cx="9144000" cy="6858000" type="screen4x3"/>
  <p:notesSz cx="6797675"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a:srgbClr val="3333CC"/>
    <a:srgbClr val="3333FF"/>
    <a:srgbClr val="0033CC"/>
    <a:srgbClr val="FF3300"/>
    <a:srgbClr val="008000"/>
    <a:srgbClr val="FF9900"/>
    <a:srgbClr val="990099"/>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ile con tema 2 - Color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66" d="100"/>
          <a:sy n="66" d="100"/>
        </p:scale>
        <p:origin x="-1284" y="-9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38" d="100"/>
          <a:sy n="38" d="100"/>
        </p:scale>
        <p:origin x="-1574" y="-67"/>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3"/>
            <a:ext cx="2945659" cy="49371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3"/>
            <a:ext cx="2945659" cy="493712"/>
          </a:xfrm>
          <a:prstGeom prst="rect">
            <a:avLst/>
          </a:prstGeom>
        </p:spPr>
        <p:txBody>
          <a:bodyPr vert="horz" lIns="91440" tIns="45720" rIns="91440" bIns="45720" rtlCol="0"/>
          <a:lstStyle>
            <a:lvl1pPr algn="r">
              <a:defRPr sz="1200"/>
            </a:lvl1pPr>
          </a:lstStyle>
          <a:p>
            <a:fld id="{933EEFDB-7A43-4B12-8B0B-CB20298F18AD}" type="datetimeFigureOut">
              <a:rPr lang="it-IT" smtClean="0"/>
              <a:pPr/>
              <a:t>09/07/2014</a:t>
            </a:fld>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8827"/>
            <a:ext cx="2945659" cy="4937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8827"/>
            <a:ext cx="2945659" cy="493712"/>
          </a:xfrm>
          <a:prstGeom prst="rect">
            <a:avLst/>
          </a:prstGeom>
        </p:spPr>
        <p:txBody>
          <a:bodyPr vert="horz" lIns="91440" tIns="45720" rIns="91440" bIns="45720" rtlCol="0" anchor="b"/>
          <a:lstStyle>
            <a:lvl1pPr algn="r">
              <a:defRPr sz="1200"/>
            </a:lvl1pPr>
          </a:lstStyle>
          <a:p>
            <a:fld id="{F50A4981-CF52-4B64-886E-748EE50564E8}" type="slidenum">
              <a:rPr lang="it-IT" smtClean="0"/>
              <a:pPr/>
              <a:t>‹N›</a:t>
            </a:fld>
            <a:endParaRPr lang="it-IT"/>
          </a:p>
        </p:txBody>
      </p:sp>
    </p:spTree>
    <p:extLst>
      <p:ext uri="{BB962C8B-B14F-4D97-AF65-F5344CB8AC3E}">
        <p14:creationId xmlns:p14="http://schemas.microsoft.com/office/powerpoint/2010/main" val="63309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a:t>
            </a:fld>
            <a:endParaRPr lang="it-IT"/>
          </a:p>
        </p:txBody>
      </p:sp>
    </p:spTree>
    <p:extLst>
      <p:ext uri="{BB962C8B-B14F-4D97-AF65-F5344CB8AC3E}">
        <p14:creationId xmlns:p14="http://schemas.microsoft.com/office/powerpoint/2010/main" val="274518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6</a:t>
            </a:fld>
            <a:endParaRPr lang="it-IT"/>
          </a:p>
        </p:txBody>
      </p:sp>
    </p:spTree>
    <p:extLst>
      <p:ext uri="{BB962C8B-B14F-4D97-AF65-F5344CB8AC3E}">
        <p14:creationId xmlns:p14="http://schemas.microsoft.com/office/powerpoint/2010/main" val="3348207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12</a:t>
            </a:fld>
            <a:endParaRPr lang="it-IT"/>
          </a:p>
        </p:txBody>
      </p:sp>
    </p:spTree>
    <p:extLst>
      <p:ext uri="{BB962C8B-B14F-4D97-AF65-F5344CB8AC3E}">
        <p14:creationId xmlns:p14="http://schemas.microsoft.com/office/powerpoint/2010/main" val="3348207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14</a:t>
            </a:fld>
            <a:endParaRPr lang="it-IT"/>
          </a:p>
        </p:txBody>
      </p:sp>
    </p:spTree>
    <p:extLst>
      <p:ext uri="{BB962C8B-B14F-4D97-AF65-F5344CB8AC3E}">
        <p14:creationId xmlns:p14="http://schemas.microsoft.com/office/powerpoint/2010/main" val="43350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08932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129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371825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nce_colori_pag1">
    <p:spTree>
      <p:nvGrpSpPr>
        <p:cNvPr id="1" name=""/>
        <p:cNvGrpSpPr/>
        <p:nvPr/>
      </p:nvGrpSpPr>
      <p:grpSpPr>
        <a:xfrm>
          <a:off x="0" y="0"/>
          <a:ext cx="0" cy="0"/>
          <a:chOff x="0" y="0"/>
          <a:chExt cx="0" cy="0"/>
        </a:xfrm>
      </p:grpSpPr>
      <p:sp>
        <p:nvSpPr>
          <p:cNvPr id="6" name="Rettangolo 5"/>
          <p:cNvSpPr/>
          <p:nvPr userDrawn="1"/>
        </p:nvSpPr>
        <p:spPr>
          <a:xfrm>
            <a:off x="107504" y="5877272"/>
            <a:ext cx="8928992" cy="855069"/>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6021288"/>
            <a:ext cx="1859096" cy="586730"/>
          </a:xfrm>
          <a:prstGeom prst="rect">
            <a:avLst/>
          </a:prstGeom>
        </p:spPr>
      </p:pic>
      <p:pic>
        <p:nvPicPr>
          <p:cNvPr id="8" name="Immagin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6125729"/>
            <a:ext cx="684572" cy="377848"/>
          </a:xfrm>
          <a:prstGeom prst="rect">
            <a:avLst/>
          </a:prstGeom>
        </p:spPr>
      </p:pic>
      <p:sp>
        <p:nvSpPr>
          <p:cNvPr id="9" name="Rettangolo 8"/>
          <p:cNvSpPr/>
          <p:nvPr userDrawn="1"/>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Titolo 1"/>
          <p:cNvSpPr>
            <a:spLocks noGrp="1"/>
          </p:cNvSpPr>
          <p:nvPr>
            <p:ph type="ctrTitle" hasCustomPrompt="1"/>
          </p:nvPr>
        </p:nvSpPr>
        <p:spPr>
          <a:xfrm>
            <a:off x="755576" y="3212976"/>
            <a:ext cx="8101396" cy="864096"/>
          </a:xfrm>
        </p:spPr>
        <p:txBody>
          <a:bodyPr>
            <a:normAutofit/>
          </a:bodyPr>
          <a:lstStyle>
            <a:lvl1pPr algn="r">
              <a:defRPr lang="it-IT" sz="4000" b="1" kern="1200" dirty="0">
                <a:solidFill>
                  <a:schemeClr val="tx1"/>
                </a:solidFill>
                <a:latin typeface="Arial" pitchFamily="34" charset="0"/>
                <a:ea typeface="+mn-ea"/>
                <a:cs typeface="Arial" pitchFamily="34" charset="0"/>
              </a:defRPr>
            </a:lvl1pPr>
          </a:lstStyle>
          <a:p>
            <a:r>
              <a:rPr lang="it-IT" sz="4000" b="1" dirty="0" smtClean="0">
                <a:latin typeface="Arial" pitchFamily="34" charset="0"/>
                <a:cs typeface="Arial" pitchFamily="34" charset="0"/>
              </a:rPr>
              <a:t>titolo presentazione</a:t>
            </a:r>
            <a:endParaRPr lang="it-IT" sz="4000" b="1" dirty="0">
              <a:latin typeface="Arial" pitchFamily="34" charset="0"/>
              <a:cs typeface="Arial" pitchFamily="34" charset="0"/>
            </a:endParaRPr>
          </a:p>
        </p:txBody>
      </p:sp>
      <p:sp>
        <p:nvSpPr>
          <p:cNvPr id="22" name="Sottotitolo 2"/>
          <p:cNvSpPr>
            <a:spLocks noGrp="1"/>
          </p:cNvSpPr>
          <p:nvPr>
            <p:ph type="subTitle" idx="1" hasCustomPrompt="1"/>
          </p:nvPr>
        </p:nvSpPr>
        <p:spPr>
          <a:xfrm>
            <a:off x="755576" y="4149080"/>
            <a:ext cx="8101396" cy="576064"/>
          </a:xfrm>
        </p:spPr>
        <p:txBody>
          <a:bodyPr anchor="ctr">
            <a:normAutofit/>
          </a:bodyPr>
          <a:lstStyle>
            <a:lvl1pPr marL="0" indent="0" algn="r">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Nome relatore</a:t>
            </a:r>
            <a:endParaRPr lang="it-IT" dirty="0"/>
          </a:p>
        </p:txBody>
      </p:sp>
      <p:sp>
        <p:nvSpPr>
          <p:cNvPr id="27" name="Segnaposto testo 26"/>
          <p:cNvSpPr>
            <a:spLocks noGrp="1"/>
          </p:cNvSpPr>
          <p:nvPr>
            <p:ph type="body" sz="quarter" idx="10" hasCustomPrompt="1"/>
          </p:nvPr>
        </p:nvSpPr>
        <p:spPr>
          <a:xfrm>
            <a:off x="3491880" y="4797152"/>
            <a:ext cx="5365092" cy="792162"/>
          </a:xfrm>
        </p:spPr>
        <p:txBody>
          <a:bodyPr anchor="ctr">
            <a:normAutofit/>
          </a:bodyPr>
          <a:lstStyle>
            <a:lvl1pPr marL="0" indent="0" algn="r">
              <a:buNone/>
              <a:defRPr sz="1500">
                <a:latin typeface="Arial" pitchFamily="34" charset="0"/>
                <a:cs typeface="Arial" pitchFamily="34" charset="0"/>
              </a:defRPr>
            </a:lvl1pPr>
          </a:lstStyle>
          <a:p>
            <a:pPr lvl="0"/>
            <a:r>
              <a:rPr lang="it-IT" dirty="0" smtClean="0"/>
              <a:t>Indirizzi relatore</a:t>
            </a:r>
            <a:endParaRPr lang="it-IT" dirty="0"/>
          </a:p>
        </p:txBody>
      </p:sp>
    </p:spTree>
    <p:extLst>
      <p:ext uri="{BB962C8B-B14F-4D97-AF65-F5344CB8AC3E}">
        <p14:creationId xmlns:p14="http://schemas.microsoft.com/office/powerpoint/2010/main" val="1497048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nce_colori">
    <p:spTree>
      <p:nvGrpSpPr>
        <p:cNvPr id="1" name=""/>
        <p:cNvGrpSpPr/>
        <p:nvPr/>
      </p:nvGrpSpPr>
      <p:grpSpPr>
        <a:xfrm>
          <a:off x="0" y="0"/>
          <a:ext cx="0" cy="0"/>
          <a:chOff x="0" y="0"/>
          <a:chExt cx="0" cy="0"/>
        </a:xfrm>
      </p:grpSpPr>
      <p:sp>
        <p:nvSpPr>
          <p:cNvPr id="9" name="Rettangolo 8"/>
          <p:cNvSpPr/>
          <p:nvPr userDrawn="1"/>
        </p:nvSpPr>
        <p:spPr>
          <a:xfrm>
            <a:off x="107504" y="5877272"/>
            <a:ext cx="8928992" cy="855069"/>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6011441"/>
            <a:ext cx="1859096" cy="586730"/>
          </a:xfrm>
          <a:prstGeom prst="rect">
            <a:avLst/>
          </a:prstGeom>
        </p:spPr>
      </p:pic>
      <p:sp>
        <p:nvSpPr>
          <p:cNvPr id="12" name="Rettangolo 11"/>
          <p:cNvSpPr/>
          <p:nvPr userDrawn="1"/>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Titolo 1"/>
          <p:cNvSpPr>
            <a:spLocks noGrp="1"/>
          </p:cNvSpPr>
          <p:nvPr>
            <p:ph type="ctrTitle" hasCustomPrompt="1"/>
          </p:nvPr>
        </p:nvSpPr>
        <p:spPr>
          <a:xfrm>
            <a:off x="5652120" y="5895045"/>
            <a:ext cx="3373356" cy="819522"/>
          </a:xfrm>
        </p:spPr>
        <p:txBody>
          <a:bodyPr>
            <a:normAutofit/>
          </a:bodyPr>
          <a:lstStyle>
            <a:lvl1pPr algn="r">
              <a:defRPr sz="1200" baseline="0">
                <a:solidFill>
                  <a:schemeClr val="tx1"/>
                </a:solidFill>
                <a:latin typeface="Arial" pitchFamily="34" charset="0"/>
                <a:cs typeface="Arial" pitchFamily="34" charset="0"/>
              </a:defRPr>
            </a:lvl1pPr>
          </a:lstStyle>
          <a:p>
            <a:r>
              <a:rPr lang="it-IT" dirty="0" smtClean="0"/>
              <a:t>Nome Cognome relatore</a:t>
            </a:r>
            <a:br>
              <a:rPr lang="it-IT" dirty="0" smtClean="0"/>
            </a:br>
            <a:r>
              <a:rPr lang="it-IT" dirty="0" smtClean="0"/>
              <a:t>titolo presentazione – titolo convegno</a:t>
            </a:r>
            <a:br>
              <a:rPr lang="it-IT" dirty="0" smtClean="0"/>
            </a:br>
            <a:r>
              <a:rPr lang="it-IT" dirty="0" smtClean="0"/>
              <a:t>data xx-xx-</a:t>
            </a:r>
            <a:r>
              <a:rPr lang="it-IT" dirty="0" err="1" smtClean="0"/>
              <a:t>xxxx</a:t>
            </a:r>
            <a:endParaRPr lang="it-IT" dirty="0"/>
          </a:p>
        </p:txBody>
      </p:sp>
      <p:sp>
        <p:nvSpPr>
          <p:cNvPr id="7" name="Segnaposto numero diapositiva 6"/>
          <p:cNvSpPr>
            <a:spLocks noGrp="1"/>
          </p:cNvSpPr>
          <p:nvPr>
            <p:ph type="sldNum" sz="quarter" idx="12"/>
          </p:nvPr>
        </p:nvSpPr>
        <p:spPr>
          <a:xfrm>
            <a:off x="6804248" y="6122243"/>
            <a:ext cx="2133600" cy="365125"/>
          </a:xfrm>
        </p:spPr>
        <p:txBody>
          <a:bodyPr/>
          <a:lstStyle>
            <a:lvl1pPr algn="ctr">
              <a:defRPr sz="1600" b="1">
                <a:latin typeface="Arial" pitchFamily="34" charset="0"/>
                <a:cs typeface="Arial" pitchFamily="34" charset="0"/>
              </a:defRPr>
            </a:lvl1pPr>
          </a:lstStyle>
          <a:p>
            <a:fld id="{875527CD-B766-4637-8D5A-93A3F0D7E3EB}" type="slidenum">
              <a:rPr lang="it-IT" smtClean="0"/>
              <a:pPr/>
              <a:t>‹N›</a:t>
            </a:fld>
            <a:endParaRPr lang="it-IT"/>
          </a:p>
        </p:txBody>
      </p:sp>
    </p:spTree>
    <p:extLst>
      <p:ext uri="{BB962C8B-B14F-4D97-AF65-F5344CB8AC3E}">
        <p14:creationId xmlns:p14="http://schemas.microsoft.com/office/powerpoint/2010/main" val="307870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1000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25793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299338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02540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944928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95447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10546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423761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527CD-B766-4637-8D5A-93A3F0D7E3EB}" type="slidenum">
              <a:rPr lang="it-IT" smtClean="0"/>
              <a:pPr/>
              <a:t>‹N›</a:t>
            </a:fld>
            <a:endParaRPr lang="it-IT"/>
          </a:p>
        </p:txBody>
      </p:sp>
    </p:spTree>
    <p:extLst>
      <p:ext uri="{BB962C8B-B14F-4D97-AF65-F5344CB8AC3E}">
        <p14:creationId xmlns:p14="http://schemas.microsoft.com/office/powerpoint/2010/main" val="360829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file:///\\aienas\Tecnologia_Innovazione\Regolamento%20(UE)%20305-2011%20CPR\AIE%20RETE%208%20maggio%202014%20h.%2014,30\REQUISTI%20DI%20BASE%20-%20Allegato%201%20Reg.%20CPR.pdf"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file:///\\aienas\Tecnologia_Innovazione\Regolamento%20(UE)%20305-2011%20CPR\AIE%20RETE%208%20maggio%202014%20h.%2014,30\PUBBLICAZIONE%20RIFERIMENTI%20NORME%20ARMONIZZATE.pdf"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ec.europa.eu/enterprise/newapproach/nando/index.cfm" TargetMode="External"/><Relationship Id="rId2" Type="http://schemas.openxmlformats.org/officeDocument/2006/relationships/hyperlink" Target="http://eur-lex.europa.eu/homepage.html?locale=it"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olo 34"/>
          <p:cNvSpPr>
            <a:spLocks noGrp="1"/>
          </p:cNvSpPr>
          <p:nvPr>
            <p:ph type="ctrTitle"/>
          </p:nvPr>
        </p:nvSpPr>
        <p:spPr>
          <a:xfrm>
            <a:off x="521302" y="1916832"/>
            <a:ext cx="8101396" cy="3312368"/>
          </a:xfrm>
          <a:ln>
            <a:noFill/>
          </a:ln>
          <a:effectLst>
            <a:glow rad="228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pPr algn="ctr"/>
            <a:r>
              <a:rPr lang="it-IT" sz="3200" i="1" dirty="0" smtClean="0">
                <a:latin typeface="+mn-lt"/>
              </a:rPr>
              <a:t/>
            </a:r>
            <a:br>
              <a:rPr lang="it-IT" sz="3200" i="1" dirty="0" smtClean="0">
                <a:latin typeface="+mn-lt"/>
              </a:rPr>
            </a:br>
            <a:r>
              <a:rPr lang="it-IT" sz="3200" i="1" dirty="0" smtClean="0">
                <a:latin typeface="+mn-lt"/>
              </a:rPr>
              <a:t/>
            </a:r>
            <a:br>
              <a:rPr lang="it-IT" sz="3200" i="1" dirty="0" smtClean="0">
                <a:latin typeface="+mn-lt"/>
              </a:rPr>
            </a:br>
            <a:r>
              <a:rPr lang="it-IT" sz="2400" dirty="0" smtClean="0">
                <a:solidFill>
                  <a:schemeClr val="bg1">
                    <a:lumMod val="50000"/>
                  </a:schemeClr>
                </a:solidFill>
                <a:latin typeface="Adobe Heiti Std R" pitchFamily="34" charset="-128"/>
                <a:ea typeface="Adobe Heiti Std R" pitchFamily="34" charset="-128"/>
              </a:rPr>
              <a:t>Assimpredil ANCE</a:t>
            </a:r>
            <a:br>
              <a:rPr lang="it-IT" sz="2400" dirty="0" smtClean="0">
                <a:solidFill>
                  <a:schemeClr val="bg1">
                    <a:lumMod val="50000"/>
                  </a:schemeClr>
                </a:solidFill>
                <a:latin typeface="Adobe Heiti Std R" pitchFamily="34" charset="-128"/>
                <a:ea typeface="Adobe Heiti Std R" pitchFamily="34" charset="-128"/>
              </a:rPr>
            </a:br>
            <a:r>
              <a:rPr lang="it-IT" sz="2400" dirty="0" smtClean="0">
                <a:solidFill>
                  <a:schemeClr val="bg1">
                    <a:lumMod val="50000"/>
                  </a:schemeClr>
                </a:solidFill>
                <a:latin typeface="Adobe Heiti Std R" pitchFamily="34" charset="-128"/>
                <a:ea typeface="Adobe Heiti Std R" pitchFamily="34" charset="-128"/>
              </a:rPr>
              <a:t>Cassa Edile Lodi </a:t>
            </a:r>
            <a:r>
              <a:rPr lang="it-IT" sz="2400" dirty="0" smtClean="0">
                <a:solidFill>
                  <a:schemeClr val="bg1">
                    <a:lumMod val="50000"/>
                  </a:schemeClr>
                </a:solidFill>
                <a:latin typeface="Adobe Heiti Std R" pitchFamily="34" charset="-128"/>
                <a:ea typeface="Adobe Heiti Std R" pitchFamily="34" charset="-128"/>
              </a:rPr>
              <a:t>– </a:t>
            </a:r>
            <a:r>
              <a:rPr lang="it-IT" sz="2400" dirty="0" smtClean="0">
                <a:solidFill>
                  <a:schemeClr val="bg1">
                    <a:lumMod val="50000"/>
                  </a:schemeClr>
                </a:solidFill>
                <a:latin typeface="Adobe Heiti Std R" pitchFamily="34" charset="-128"/>
                <a:ea typeface="Adobe Heiti Std R" pitchFamily="34" charset="-128"/>
              </a:rPr>
              <a:t>viale Milano 56/60</a:t>
            </a:r>
            <a:r>
              <a:rPr lang="it-IT" sz="2400" dirty="0" smtClean="0">
                <a:solidFill>
                  <a:schemeClr val="bg1">
                    <a:lumMod val="50000"/>
                  </a:schemeClr>
                </a:solidFill>
                <a:latin typeface="Adobe Heiti Std R" pitchFamily="34" charset="-128"/>
                <a:ea typeface="Adobe Heiti Std R" pitchFamily="34" charset="-128"/>
              </a:rPr>
              <a:t/>
            </a:r>
            <a:br>
              <a:rPr lang="it-IT" sz="2400" dirty="0" smtClean="0">
                <a:solidFill>
                  <a:schemeClr val="bg1">
                    <a:lumMod val="50000"/>
                  </a:schemeClr>
                </a:solidFill>
                <a:latin typeface="Adobe Heiti Std R" pitchFamily="34" charset="-128"/>
                <a:ea typeface="Adobe Heiti Std R" pitchFamily="34" charset="-128"/>
              </a:rPr>
            </a:br>
            <a:r>
              <a:rPr lang="it-IT" sz="2400" dirty="0" smtClean="0">
                <a:solidFill>
                  <a:schemeClr val="bg1">
                    <a:lumMod val="50000"/>
                  </a:schemeClr>
                </a:solidFill>
                <a:latin typeface="Adobe Heiti Std R" pitchFamily="34" charset="-128"/>
                <a:ea typeface="Adobe Heiti Std R" pitchFamily="34" charset="-128"/>
              </a:rPr>
              <a:t>giovedì 10 </a:t>
            </a:r>
            <a:r>
              <a:rPr lang="it-IT" sz="2400" dirty="0" smtClean="0">
                <a:solidFill>
                  <a:schemeClr val="bg1">
                    <a:lumMod val="50000"/>
                  </a:schemeClr>
                </a:solidFill>
                <a:latin typeface="Adobe Heiti Std R" pitchFamily="34" charset="-128"/>
                <a:ea typeface="Adobe Heiti Std R" pitchFamily="34" charset="-128"/>
              </a:rPr>
              <a:t>luglio 2014, ore 14.30</a:t>
            </a:r>
            <a:br>
              <a:rPr lang="it-IT" sz="2400" dirty="0" smtClean="0">
                <a:solidFill>
                  <a:schemeClr val="bg1">
                    <a:lumMod val="50000"/>
                  </a:schemeClr>
                </a:solidFill>
                <a:latin typeface="Adobe Heiti Std R" pitchFamily="34" charset="-128"/>
                <a:ea typeface="Adobe Heiti Std R" pitchFamily="34" charset="-128"/>
              </a:rPr>
            </a:br>
            <a:r>
              <a:rPr lang="it-IT" sz="2400" dirty="0" smtClean="0">
                <a:latin typeface="+mn-lt"/>
              </a:rPr>
              <a:t> </a:t>
            </a:r>
            <a:r>
              <a:rPr lang="it-IT" sz="3200" i="1" dirty="0" smtClean="0">
                <a:solidFill>
                  <a:srgbClr val="C00000"/>
                </a:solidFill>
                <a:latin typeface="+mn-lt"/>
              </a:rPr>
              <a:t/>
            </a:r>
            <a:br>
              <a:rPr lang="it-IT" sz="3200" i="1" dirty="0" smtClean="0">
                <a:solidFill>
                  <a:srgbClr val="C00000"/>
                </a:solidFill>
                <a:latin typeface="+mn-lt"/>
              </a:rPr>
            </a:br>
            <a:r>
              <a:rPr lang="it-IT" sz="3600" dirty="0" smtClean="0">
                <a:ln w="12700">
                  <a:noFill/>
                </a:ln>
                <a:solidFill>
                  <a:schemeClr val="accent5">
                    <a:lumMod val="50000"/>
                  </a:schemeClr>
                </a:solidFill>
                <a:latin typeface="Franklin Gothic Medium" pitchFamily="34" charset="0"/>
                <a:ea typeface="Adobe Heiti Std R" pitchFamily="34" charset="-128"/>
              </a:rPr>
              <a:t>La </a:t>
            </a:r>
            <a:r>
              <a:rPr lang="it-IT" sz="3600" i="1" dirty="0" smtClean="0">
                <a:ln w="12700">
                  <a:noFill/>
                </a:ln>
                <a:solidFill>
                  <a:schemeClr val="accent5">
                    <a:lumMod val="50000"/>
                  </a:schemeClr>
                </a:solidFill>
                <a:latin typeface="Franklin Gothic Medium" pitchFamily="34" charset="0"/>
                <a:ea typeface="Adobe Heiti Std R" pitchFamily="34" charset="-128"/>
              </a:rPr>
              <a:t>nuova</a:t>
            </a:r>
            <a:r>
              <a:rPr lang="it-IT" sz="3600" dirty="0" smtClean="0">
                <a:ln w="12700">
                  <a:noFill/>
                </a:ln>
                <a:solidFill>
                  <a:schemeClr val="accent5">
                    <a:lumMod val="50000"/>
                  </a:schemeClr>
                </a:solidFill>
                <a:latin typeface="Franklin Gothic Medium" pitchFamily="34" charset="0"/>
                <a:ea typeface="Adobe Heiti Std R" pitchFamily="34" charset="-128"/>
              </a:rPr>
              <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Marcatura «CE» e la DOP</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per i Prodotti da Costruzione,</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secondo il CPR</a:t>
            </a:r>
            <a:r>
              <a:rPr lang="it-IT" dirty="0" smtClean="0">
                <a:ln w="12700">
                  <a:noFill/>
                </a:ln>
                <a:solidFill>
                  <a:schemeClr val="accent5">
                    <a:lumMod val="50000"/>
                  </a:schemeClr>
                </a:solidFill>
                <a:effectLst>
                  <a:outerShdw blurRad="38100" dist="38100" dir="2700000" algn="tl">
                    <a:srgbClr val="000000">
                      <a:alpha val="43137"/>
                    </a:srgbClr>
                  </a:outerShdw>
                </a:effectLst>
                <a:latin typeface="Adobe Heiti Std R" pitchFamily="34" charset="-128"/>
                <a:ea typeface="Adobe Heiti Std R" pitchFamily="34" charset="-128"/>
              </a:rPr>
              <a:t/>
            </a:r>
            <a:br>
              <a:rPr lang="it-IT" dirty="0" smtClean="0">
                <a:ln w="12700">
                  <a:noFill/>
                </a:ln>
                <a:solidFill>
                  <a:schemeClr val="accent5">
                    <a:lumMod val="50000"/>
                  </a:schemeClr>
                </a:solidFill>
                <a:effectLst>
                  <a:outerShdw blurRad="38100" dist="38100" dir="2700000" algn="tl">
                    <a:srgbClr val="000000">
                      <a:alpha val="43137"/>
                    </a:srgbClr>
                  </a:outerShdw>
                </a:effectLst>
                <a:latin typeface="Adobe Heiti Std R" pitchFamily="34" charset="-128"/>
                <a:ea typeface="Adobe Heiti Std R" pitchFamily="34" charset="-128"/>
              </a:rPr>
            </a:br>
            <a:r>
              <a:rPr lang="it-IT" sz="2400" dirty="0">
                <a:ln w="12700">
                  <a:noFill/>
                </a:ln>
                <a:solidFill>
                  <a:schemeClr val="accent5">
                    <a:lumMod val="50000"/>
                  </a:schemeClr>
                </a:solidFill>
                <a:latin typeface="Franklin Gothic Medium" pitchFamily="34" charset="0"/>
                <a:ea typeface="Adobe Heiti Std R" pitchFamily="34" charset="-128"/>
              </a:rPr>
              <a:t>(Reg. UE n. 305/2011)</a:t>
            </a:r>
            <a:r>
              <a:rPr lang="it-IT" i="1" dirty="0" smtClean="0">
                <a:ln w="12700">
                  <a:noFill/>
                </a:ln>
                <a:solidFill>
                  <a:srgbClr val="FF9900"/>
                </a:solidFill>
                <a:latin typeface="Arial Rounded MT Bold" panose="020F0704030504030204" pitchFamily="34" charset="0"/>
              </a:rPr>
              <a:t/>
            </a:r>
            <a:br>
              <a:rPr lang="it-IT" i="1" dirty="0" smtClean="0">
                <a:ln w="12700">
                  <a:noFill/>
                </a:ln>
                <a:solidFill>
                  <a:srgbClr val="FF9900"/>
                </a:solidFill>
                <a:latin typeface="Arial Rounded MT Bold" panose="020F0704030504030204" pitchFamily="34" charset="0"/>
              </a:rPr>
            </a:br>
            <a:r>
              <a:rPr lang="it-IT" sz="2800" i="1" dirty="0" smtClean="0">
                <a:solidFill>
                  <a:srgbClr val="C00000"/>
                </a:solidFill>
                <a:latin typeface="+mn-lt"/>
              </a:rPr>
              <a:t/>
            </a:r>
            <a:br>
              <a:rPr lang="it-IT" sz="2800" i="1" dirty="0" smtClean="0">
                <a:solidFill>
                  <a:srgbClr val="C00000"/>
                </a:solidFill>
                <a:latin typeface="+mn-lt"/>
              </a:rPr>
            </a:br>
            <a:r>
              <a:rPr lang="it-IT" i="1" dirty="0">
                <a:solidFill>
                  <a:srgbClr val="C00000"/>
                </a:solidFill>
                <a:latin typeface="+mn-lt"/>
              </a:rPr>
              <a:t/>
            </a:r>
            <a:br>
              <a:rPr lang="it-IT" i="1" dirty="0">
                <a:solidFill>
                  <a:srgbClr val="C00000"/>
                </a:solidFill>
                <a:latin typeface="+mn-lt"/>
              </a:rPr>
            </a:br>
            <a:r>
              <a:rPr lang="it-IT" sz="3200" dirty="0">
                <a:latin typeface="+mn-lt"/>
              </a:rPr>
              <a:t> </a:t>
            </a:r>
            <a:br>
              <a:rPr lang="it-IT" sz="3200" dirty="0">
                <a:latin typeface="+mn-lt"/>
              </a:rPr>
            </a:br>
            <a:r>
              <a:rPr lang="it-IT" sz="3200" dirty="0">
                <a:latin typeface="+mn-lt"/>
              </a:rPr>
              <a:t/>
            </a:r>
            <a:br>
              <a:rPr lang="it-IT" sz="3200" dirty="0">
                <a:latin typeface="+mn-lt"/>
              </a:rPr>
            </a:br>
            <a:r>
              <a:rPr lang="it-IT" sz="3200" dirty="0">
                <a:latin typeface="+mn-lt"/>
              </a:rPr>
              <a:t> </a:t>
            </a:r>
            <a:br>
              <a:rPr lang="it-IT" sz="3200" dirty="0">
                <a:latin typeface="+mn-lt"/>
              </a:rPr>
            </a:br>
            <a:endParaRPr lang="it-IT" sz="3200" dirty="0">
              <a:latin typeface="+mn-lt"/>
            </a:endParaRPr>
          </a:p>
        </p:txBody>
      </p:sp>
      <p:sp>
        <p:nvSpPr>
          <p:cNvPr id="37" name="Segnaposto testo 36"/>
          <p:cNvSpPr>
            <a:spLocks noGrp="1"/>
          </p:cNvSpPr>
          <p:nvPr>
            <p:ph type="body" sz="quarter" idx="10"/>
          </p:nvPr>
        </p:nvSpPr>
        <p:spPr>
          <a:xfrm>
            <a:off x="3563888" y="5157192"/>
            <a:ext cx="5365092" cy="792162"/>
          </a:xfrm>
        </p:spPr>
        <p:txBody>
          <a:bodyPr>
            <a:normAutofit fontScale="77500" lnSpcReduction="20000"/>
          </a:bodyPr>
          <a:lstStyle/>
          <a:p>
            <a:pPr>
              <a:spcBef>
                <a:spcPts val="0"/>
              </a:spcBef>
            </a:pPr>
            <a:r>
              <a:rPr lang="it-IT" sz="1800" dirty="0" smtClean="0">
                <a:solidFill>
                  <a:schemeClr val="tx1">
                    <a:lumMod val="50000"/>
                    <a:lumOff val="50000"/>
                  </a:schemeClr>
                </a:solidFill>
                <a:latin typeface="Adobe Heiti Std R" pitchFamily="34" charset="-128"/>
                <a:ea typeface="Adobe Heiti Std R" pitchFamily="34" charset="-128"/>
              </a:rPr>
              <a:t>A cura di </a:t>
            </a:r>
          </a:p>
          <a:p>
            <a:pPr>
              <a:spcBef>
                <a:spcPts val="0"/>
              </a:spcBef>
            </a:pPr>
            <a:r>
              <a:rPr lang="it-IT" sz="1800" b="1" dirty="0" smtClean="0">
                <a:solidFill>
                  <a:schemeClr val="tx1">
                    <a:lumMod val="50000"/>
                    <a:lumOff val="50000"/>
                  </a:schemeClr>
                </a:solidFill>
                <a:latin typeface="Adobe Heiti Std R" pitchFamily="34" charset="-128"/>
                <a:ea typeface="Adobe Heiti Std R" pitchFamily="34" charset="-128"/>
              </a:rPr>
              <a:t>Assimpredil Ance</a:t>
            </a:r>
          </a:p>
          <a:p>
            <a:pPr>
              <a:spcBef>
                <a:spcPts val="0"/>
              </a:spcBef>
            </a:pPr>
            <a:r>
              <a:rPr lang="it-IT" sz="1800" dirty="0" smtClean="0">
                <a:solidFill>
                  <a:schemeClr val="tx1">
                    <a:lumMod val="50000"/>
                    <a:lumOff val="50000"/>
                  </a:schemeClr>
                </a:solidFill>
                <a:latin typeface="Adobe Heiti Std R" pitchFamily="34" charset="-128"/>
                <a:ea typeface="Adobe Heiti Std R" pitchFamily="34" charset="-128"/>
              </a:rPr>
              <a:t>Relatore</a:t>
            </a:r>
          </a:p>
          <a:p>
            <a:pPr>
              <a:spcBef>
                <a:spcPts val="0"/>
              </a:spcBef>
            </a:pPr>
            <a:r>
              <a:rPr lang="it-IT" sz="1800" b="1" dirty="0" smtClean="0">
                <a:solidFill>
                  <a:schemeClr val="tx1">
                    <a:lumMod val="50000"/>
                    <a:lumOff val="50000"/>
                  </a:schemeClr>
                </a:solidFill>
                <a:latin typeface="Adobe Heiti Std R" pitchFamily="34" charset="-128"/>
                <a:ea typeface="Adobe Heiti Std R" pitchFamily="34" charset="-128"/>
              </a:rPr>
              <a:t>Chiara </a:t>
            </a:r>
            <a:r>
              <a:rPr lang="it-IT" sz="1800" b="1" dirty="0" err="1" smtClean="0">
                <a:solidFill>
                  <a:schemeClr val="tx1">
                    <a:lumMod val="50000"/>
                    <a:lumOff val="50000"/>
                  </a:schemeClr>
                </a:solidFill>
                <a:latin typeface="Adobe Heiti Std R" pitchFamily="34" charset="-128"/>
                <a:ea typeface="Adobe Heiti Std R" pitchFamily="34" charset="-128"/>
              </a:rPr>
              <a:t>Carlon</a:t>
            </a:r>
            <a:endParaRPr lang="it-IT" sz="1800" b="1" dirty="0">
              <a:solidFill>
                <a:schemeClr val="tx1">
                  <a:lumMod val="50000"/>
                  <a:lumOff val="50000"/>
                </a:schemeClr>
              </a:solidFill>
              <a:latin typeface="Adobe Heiti Std R" pitchFamily="34" charset="-128"/>
              <a:ea typeface="Adobe Heiti Std R" pitchFamily="34" charset="-128"/>
            </a:endParaRPr>
          </a:p>
        </p:txBody>
      </p:sp>
    </p:spTree>
    <p:extLst>
      <p:ext uri="{BB962C8B-B14F-4D97-AF65-F5344CB8AC3E}">
        <p14:creationId xmlns:p14="http://schemas.microsoft.com/office/powerpoint/2010/main" val="188331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arrotondato 8"/>
          <p:cNvSpPr/>
          <p:nvPr/>
        </p:nvSpPr>
        <p:spPr>
          <a:xfrm>
            <a:off x="395536" y="2244846"/>
            <a:ext cx="8280921" cy="3600400"/>
          </a:xfrm>
          <a:prstGeom prst="roundRect">
            <a:avLst>
              <a:gd name="adj" fmla="val 7718"/>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p>
            <a:pPr algn="ctr">
              <a:lnSpc>
                <a:spcPts val="3840"/>
              </a:lnSpc>
            </a:pPr>
            <a:r>
              <a:rPr lang="it-IT" sz="2800" dirty="0" smtClean="0">
                <a:solidFill>
                  <a:schemeClr val="bg1"/>
                </a:solidFill>
                <a:latin typeface="Franklin Gothic Medium" panose="020B0603020102020204" pitchFamily="34" charset="0"/>
              </a:rPr>
              <a:t>Indipendentemente dalla quantità!!!</a:t>
            </a:r>
          </a:p>
          <a:p>
            <a:pPr algn="just">
              <a:lnSpc>
                <a:spcPts val="3840"/>
              </a:lnSpc>
            </a:pPr>
            <a:r>
              <a:rPr lang="it-IT" sz="2400" dirty="0" smtClean="0">
                <a:solidFill>
                  <a:schemeClr val="tx1">
                    <a:lumMod val="65000"/>
                    <a:lumOff val="35000"/>
                  </a:schemeClr>
                </a:solidFill>
                <a:latin typeface="Franklin Gothic Medium" panose="020B0603020102020204" pitchFamily="34" charset="0"/>
              </a:rPr>
              <a:t>I Prodotti fabbricati, </a:t>
            </a:r>
            <a:r>
              <a:rPr lang="it-IT" sz="2400" u="sng" dirty="0" smtClean="0">
                <a:solidFill>
                  <a:schemeClr val="tx1">
                    <a:lumMod val="65000"/>
                    <a:lumOff val="35000"/>
                  </a:schemeClr>
                </a:solidFill>
                <a:latin typeface="Franklin Gothic Medium" panose="020B0603020102020204" pitchFamily="34" charset="0"/>
              </a:rPr>
              <a:t>su </a:t>
            </a:r>
            <a:r>
              <a:rPr lang="it-IT" sz="2400" u="sng" dirty="0">
                <a:solidFill>
                  <a:schemeClr val="tx1">
                    <a:lumMod val="65000"/>
                    <a:lumOff val="35000"/>
                  </a:schemeClr>
                </a:solidFill>
                <a:latin typeface="Franklin Gothic Medium" panose="020B0603020102020204" pitchFamily="34" charset="0"/>
              </a:rPr>
              <a:t>specifica</a:t>
            </a:r>
            <a:r>
              <a:rPr lang="it-IT" sz="2400" dirty="0">
                <a:solidFill>
                  <a:schemeClr val="tx1">
                    <a:lumMod val="65000"/>
                    <a:lumOff val="35000"/>
                  </a:schemeClr>
                </a:solidFill>
                <a:latin typeface="Franklin Gothic Medium" panose="020B0603020102020204" pitchFamily="34" charset="0"/>
              </a:rPr>
              <a:t> del </a:t>
            </a:r>
            <a:r>
              <a:rPr lang="it-IT" sz="2400" i="1" dirty="0" smtClean="0">
                <a:solidFill>
                  <a:schemeClr val="tx1">
                    <a:lumMod val="65000"/>
                    <a:lumOff val="35000"/>
                  </a:schemeClr>
                </a:solidFill>
                <a:latin typeface="Franklin Gothic Medium" panose="020B0603020102020204" pitchFamily="34" charset="0"/>
              </a:rPr>
              <a:t>Committente</a:t>
            </a:r>
            <a:r>
              <a:rPr lang="it-IT" sz="2400" dirty="0" smtClean="0">
                <a:solidFill>
                  <a:schemeClr val="tx1">
                    <a:lumMod val="65000"/>
                    <a:lumOff val="35000"/>
                  </a:schemeClr>
                </a:solidFill>
                <a:latin typeface="Franklin Gothic Medium" panose="020B0603020102020204" pitchFamily="34" charset="0"/>
              </a:rPr>
              <a:t>,</a:t>
            </a:r>
            <a:r>
              <a:rPr lang="it-IT" sz="2400" i="1" dirty="0" smtClean="0">
                <a:solidFill>
                  <a:schemeClr val="tx1">
                    <a:lumMod val="65000"/>
                    <a:lumOff val="35000"/>
                  </a:schemeClr>
                </a:solidFill>
                <a:latin typeface="Franklin Gothic Medium" panose="020B0603020102020204" pitchFamily="34" charset="0"/>
              </a:rPr>
              <a:t> a</a:t>
            </a:r>
            <a:r>
              <a:rPr lang="it-IT" sz="2400" dirty="0" smtClean="0">
                <a:solidFill>
                  <a:schemeClr val="tx1">
                    <a:lumMod val="65000"/>
                    <a:lumOff val="35000"/>
                  </a:schemeClr>
                </a:solidFill>
                <a:latin typeface="Franklin Gothic Medium" panose="020B0603020102020204" pitchFamily="34" charset="0"/>
              </a:rPr>
              <a:t> mezzo di un determinato progetto, in </a:t>
            </a:r>
            <a:r>
              <a:rPr lang="it-IT" sz="2400" dirty="0">
                <a:solidFill>
                  <a:schemeClr val="tx1">
                    <a:lumMod val="65000"/>
                    <a:lumOff val="35000"/>
                  </a:schemeClr>
                </a:solidFill>
                <a:latin typeface="Franklin Gothic Medium" panose="020B0603020102020204" pitchFamily="34" charset="0"/>
              </a:rPr>
              <a:t>un processo </a:t>
            </a:r>
            <a:r>
              <a:rPr lang="it-IT" sz="2400" dirty="0" smtClean="0">
                <a:solidFill>
                  <a:schemeClr val="tx1">
                    <a:lumMod val="65000"/>
                    <a:lumOff val="35000"/>
                  </a:schemeClr>
                </a:solidFill>
                <a:latin typeface="Franklin Gothic Medium" panose="020B0603020102020204" pitchFamily="34" charset="0"/>
              </a:rPr>
              <a:t>«non </a:t>
            </a:r>
            <a:r>
              <a:rPr lang="it-IT" sz="2400" dirty="0">
                <a:solidFill>
                  <a:schemeClr val="tx1">
                    <a:lumMod val="65000"/>
                    <a:lumOff val="35000"/>
                  </a:schemeClr>
                </a:solidFill>
                <a:latin typeface="Franklin Gothic Medium" panose="020B0603020102020204" pitchFamily="34" charset="0"/>
              </a:rPr>
              <a:t>in </a:t>
            </a:r>
            <a:r>
              <a:rPr lang="it-IT" sz="2400" dirty="0" smtClean="0">
                <a:solidFill>
                  <a:schemeClr val="tx1">
                    <a:lumMod val="65000"/>
                    <a:lumOff val="35000"/>
                  </a:schemeClr>
                </a:solidFill>
                <a:latin typeface="Franklin Gothic Medium" panose="020B0603020102020204" pitchFamily="34" charset="0"/>
              </a:rPr>
              <a:t>serie» a seguito </a:t>
            </a:r>
            <a:r>
              <a:rPr lang="it-IT" sz="2400" dirty="0">
                <a:solidFill>
                  <a:schemeClr val="tx1">
                    <a:lumMod val="65000"/>
                    <a:lumOff val="35000"/>
                  </a:schemeClr>
                </a:solidFill>
                <a:latin typeface="Franklin Gothic Medium" panose="020B0603020102020204" pitchFamily="34" charset="0"/>
              </a:rPr>
              <a:t>di una </a:t>
            </a:r>
            <a:r>
              <a:rPr lang="it-IT" sz="2400" u="sng" dirty="0">
                <a:solidFill>
                  <a:schemeClr val="tx1">
                    <a:lumMod val="65000"/>
                    <a:lumOff val="35000"/>
                  </a:schemeClr>
                </a:solidFill>
                <a:latin typeface="Franklin Gothic Medium" panose="020B0603020102020204" pitchFamily="34" charset="0"/>
              </a:rPr>
              <a:t>specifica</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ordinazione e installato </a:t>
            </a:r>
            <a:r>
              <a:rPr lang="it-IT" sz="2400" dirty="0">
                <a:solidFill>
                  <a:schemeClr val="tx1">
                    <a:lumMod val="65000"/>
                    <a:lumOff val="35000"/>
                  </a:schemeClr>
                </a:solidFill>
                <a:latin typeface="Franklin Gothic Medium" panose="020B0603020102020204" pitchFamily="34" charset="0"/>
              </a:rPr>
              <a:t>in una </a:t>
            </a:r>
            <a:r>
              <a:rPr lang="it-IT" sz="2400" u="sng" dirty="0">
                <a:solidFill>
                  <a:schemeClr val="tx1">
                    <a:lumMod val="65000"/>
                    <a:lumOff val="35000"/>
                  </a:schemeClr>
                </a:solidFill>
                <a:latin typeface="Franklin Gothic Medium" panose="020B0603020102020204" pitchFamily="34" charset="0"/>
              </a:rPr>
              <a:t>singola ed identificata</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opera </a:t>
            </a:r>
            <a:r>
              <a:rPr lang="it-IT" sz="2400" dirty="0">
                <a:solidFill>
                  <a:schemeClr val="tx1">
                    <a:lumMod val="65000"/>
                    <a:lumOff val="35000"/>
                  </a:schemeClr>
                </a:solidFill>
                <a:latin typeface="Franklin Gothic Medium" panose="020B0603020102020204" pitchFamily="34" charset="0"/>
              </a:rPr>
              <a:t>di costruzione da parte di un </a:t>
            </a:r>
            <a:r>
              <a:rPr lang="it-IT" sz="2400" i="1" dirty="0" smtClean="0">
                <a:solidFill>
                  <a:schemeClr val="tx1">
                    <a:lumMod val="65000"/>
                    <a:lumOff val="35000"/>
                  </a:schemeClr>
                </a:solidFill>
                <a:latin typeface="Franklin Gothic Medium" panose="020B0603020102020204" pitchFamily="34" charset="0"/>
              </a:rPr>
              <a:t>Fabbricante</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(per </a:t>
            </a:r>
            <a:r>
              <a:rPr lang="it-IT" sz="2400" dirty="0">
                <a:solidFill>
                  <a:schemeClr val="tx1">
                    <a:lumMod val="65000"/>
                    <a:lumOff val="35000"/>
                  </a:schemeClr>
                </a:solidFill>
                <a:latin typeface="Franklin Gothic Medium" panose="020B0603020102020204" pitchFamily="34" charset="0"/>
              </a:rPr>
              <a:t>esempio: </a:t>
            </a:r>
            <a:r>
              <a:rPr lang="it-IT" sz="2400" dirty="0" smtClean="0">
                <a:solidFill>
                  <a:schemeClr val="tx1">
                    <a:lumMod val="65000"/>
                    <a:lumOff val="35000"/>
                  </a:schemeClr>
                </a:solidFill>
                <a:latin typeface="Franklin Gothic Medium" panose="020B0603020102020204" pitchFamily="34" charset="0"/>
              </a:rPr>
              <a:t>il fabbro - barriere</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parapetti, etc. -il falegname - serramenti</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porte, etc.)</a:t>
            </a:r>
            <a:r>
              <a:rPr lang="it-IT" sz="2400" i="1" dirty="0" smtClean="0">
                <a:solidFill>
                  <a:schemeClr val="tx1">
                    <a:lumMod val="65000"/>
                    <a:lumOff val="35000"/>
                  </a:schemeClr>
                </a:solidFill>
                <a:latin typeface="Franklin Gothic Medium" panose="020B0603020102020204" pitchFamily="34" charset="0"/>
              </a:rPr>
              <a:t>.</a:t>
            </a:r>
            <a:endParaRPr lang="it-IT" sz="2400" i="1" dirty="0">
              <a:solidFill>
                <a:schemeClr val="tx1">
                  <a:lumMod val="65000"/>
                  <a:lumOff val="35000"/>
                </a:schemeClr>
              </a:solidFill>
              <a:latin typeface="Franklin Gothic Medium" panose="020B0603020102020204" pitchFamily="34" charset="0"/>
            </a:endParaRPr>
          </a:p>
          <a:p>
            <a:pPr algn="just">
              <a:lnSpc>
                <a:spcPts val="3840"/>
              </a:lnSpc>
            </a:pPr>
            <a:endParaRPr lang="it-IT" sz="3200" b="1" dirty="0" smtClean="0">
              <a:solidFill>
                <a:srgbClr val="4BACC6">
                  <a:lumMod val="50000"/>
                </a:srgbClr>
              </a:solidFill>
              <a:latin typeface="Franklin Gothic Medium" panose="020B0603020102020204" pitchFamily="34" charset="0"/>
            </a:endParaRPr>
          </a:p>
        </p:txBody>
      </p:sp>
      <p:sp>
        <p:nvSpPr>
          <p:cNvPr id="6" name="Freccia in giù 5"/>
          <p:cNvSpPr/>
          <p:nvPr/>
        </p:nvSpPr>
        <p:spPr>
          <a:xfrm>
            <a:off x="3959933" y="1556792"/>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10</a:t>
            </a:fld>
            <a:endParaRPr lang="it-IT" dirty="0"/>
          </a:p>
        </p:txBody>
      </p:sp>
      <p:sp>
        <p:nvSpPr>
          <p:cNvPr id="4" name="Rettangolo arrotondato 3"/>
          <p:cNvSpPr/>
          <p:nvPr/>
        </p:nvSpPr>
        <p:spPr>
          <a:xfrm>
            <a:off x="1799693" y="260648"/>
            <a:ext cx="5472608" cy="1477328"/>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lnSpc>
                <a:spcPts val="2700"/>
              </a:lnSpc>
            </a:pPr>
            <a:r>
              <a:rPr lang="it-IT" sz="2800" b="1" i="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ESCLUSIONE</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dalla Marcatura «CE» e DOP</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i </a:t>
            </a:r>
            <a:r>
              <a:rPr lang="it-IT" sz="2400" b="1" i="1"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fabbricati</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sz="2400" b="1" i="1" dirty="0" smtClean="0">
                <a:solidFill>
                  <a:schemeClr val="bg1"/>
                </a:solidFill>
                <a:latin typeface="Franklin Gothic Medium" panose="020B0603020102020204" pitchFamily="34" charset="0"/>
                <a:ea typeface="Adobe Gothic Std B" pitchFamily="34" charset="-128"/>
                <a:cs typeface="Miriam" pitchFamily="34" charset="-79"/>
              </a:rPr>
              <a:t>NON</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IN SERIE» cioè «</a:t>
            </a:r>
            <a:r>
              <a:rPr lang="it-IT" sz="2400" b="1" i="1" dirty="0" smtClean="0">
                <a:solidFill>
                  <a:schemeClr val="bg1"/>
                </a:solidFill>
                <a:latin typeface="Franklin Gothic Medium" panose="020B0603020102020204" pitchFamily="34" charset="0"/>
                <a:ea typeface="Adobe Gothic Std B" pitchFamily="34" charset="-128"/>
                <a:cs typeface="Miriam" pitchFamily="34" charset="-79"/>
              </a:rPr>
              <a:t>NON</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 CATALOGO»</a:t>
            </a:r>
            <a:endParaRPr lang="it-IT" sz="2400"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10" name="Titolo 9"/>
          <p:cNvSpPr>
            <a:spLocks noGrp="1"/>
          </p:cNvSpPr>
          <p:nvPr>
            <p:ph type="ctrTitle"/>
          </p:nvPr>
        </p:nvSpPr>
        <p:spPr>
          <a:xfrm>
            <a:off x="6156176" y="7173416"/>
            <a:ext cx="3373356" cy="819522"/>
          </a:xfrm>
        </p:spPr>
        <p:txBody>
          <a:bodyPr/>
          <a:lstStyle/>
          <a:p>
            <a:endParaRPr lang="it-IT" dirty="0"/>
          </a:p>
        </p:txBody>
      </p:sp>
    </p:spTree>
    <p:extLst>
      <p:ext uri="{BB962C8B-B14F-4D97-AF65-F5344CB8AC3E}">
        <p14:creationId xmlns:p14="http://schemas.microsoft.com/office/powerpoint/2010/main" val="1488302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11</a:t>
            </a:fld>
            <a:endParaRPr lang="it-IT"/>
          </a:p>
        </p:txBody>
      </p:sp>
      <p:sp>
        <p:nvSpPr>
          <p:cNvPr id="4" name="Rettangolo arrotondato 3"/>
          <p:cNvSpPr/>
          <p:nvPr/>
        </p:nvSpPr>
        <p:spPr>
          <a:xfrm>
            <a:off x="1547665" y="260648"/>
            <a:ext cx="6120679" cy="41319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a:bodyPr>
          <a:lstStyle/>
          <a:p>
            <a:pPr lvl="0" algn="ctr"/>
            <a:r>
              <a:rPr lang="it-IT" sz="28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ATTENZIONE:</a:t>
            </a:r>
          </a:p>
          <a:p>
            <a:pPr lvl="0" algn="ctr"/>
            <a:endParaRPr lang="it-IT" sz="2800" dirty="0" smtClean="0">
              <a:solidFill>
                <a:prstClr val="black">
                  <a:lumMod val="65000"/>
                  <a:lumOff val="35000"/>
                </a:prstClr>
              </a:solidFill>
              <a:latin typeface="Franklin Gothic Medium" panose="020B0603020102020204" pitchFamily="34" charset="0"/>
            </a:endParaRPr>
          </a:p>
          <a:p>
            <a:pPr lvl="0" algn="ctr"/>
            <a:r>
              <a:rPr lang="it-IT" sz="2800" dirty="0" smtClean="0">
                <a:solidFill>
                  <a:schemeClr val="tx1">
                    <a:lumMod val="65000"/>
                    <a:lumOff val="35000"/>
                  </a:schemeClr>
                </a:solidFill>
                <a:latin typeface="Franklin Gothic Medium" panose="020B0603020102020204" pitchFamily="34" charset="0"/>
              </a:rPr>
              <a:t>Sono </a:t>
            </a:r>
            <a:r>
              <a:rPr lang="it-IT" sz="2800" dirty="0" smtClean="0">
                <a:solidFill>
                  <a:schemeClr val="bg1"/>
                </a:solidFill>
                <a:latin typeface="Franklin Gothic Medium" panose="020B0603020102020204" pitchFamily="34" charset="0"/>
              </a:rPr>
              <a:t>esclusi</a:t>
            </a:r>
          </a:p>
          <a:p>
            <a:pPr lvl="0" algn="ctr"/>
            <a:r>
              <a:rPr lang="it-IT" sz="2800" dirty="0" smtClean="0">
                <a:solidFill>
                  <a:schemeClr val="tx1">
                    <a:lumMod val="65000"/>
                    <a:lumOff val="35000"/>
                  </a:schemeClr>
                </a:solidFill>
                <a:latin typeface="Franklin Gothic Medium" panose="020B0603020102020204" pitchFamily="34" charset="0"/>
              </a:rPr>
              <a:t>dalla Marcatura «CE» e DOP, anche gli </a:t>
            </a:r>
            <a:r>
              <a:rPr lang="it-IT" sz="2800" dirty="0" smtClean="0">
                <a:solidFill>
                  <a:schemeClr val="bg1"/>
                </a:solidFill>
                <a:latin typeface="Franklin Gothic Medium" panose="020B0603020102020204" pitchFamily="34" charset="0"/>
              </a:rPr>
              <a:t>impianti tecnici</a:t>
            </a:r>
            <a:r>
              <a:rPr lang="it-IT" sz="2800" dirty="0" smtClean="0">
                <a:solidFill>
                  <a:schemeClr val="tx1">
                    <a:lumMod val="65000"/>
                    <a:lumOff val="35000"/>
                  </a:schemeClr>
                </a:solidFill>
                <a:latin typeface="Franklin Gothic Medium" panose="020B0603020102020204" pitchFamily="34" charset="0"/>
              </a:rPr>
              <a:t>, ancorché fabbricati </a:t>
            </a:r>
            <a:r>
              <a:rPr lang="it-IT" sz="2800" b="1" dirty="0" smtClean="0">
                <a:solidFill>
                  <a:schemeClr val="tx1">
                    <a:lumMod val="65000"/>
                    <a:lumOff val="35000"/>
                  </a:schemeClr>
                </a:solidFill>
                <a:latin typeface="Franklin Gothic Medium" panose="020B0603020102020204" pitchFamily="34" charset="0"/>
              </a:rPr>
              <a:t>in serie</a:t>
            </a:r>
            <a:r>
              <a:rPr lang="it-IT" sz="2800" dirty="0" smtClean="0">
                <a:solidFill>
                  <a:schemeClr val="tx1">
                    <a:lumMod val="65000"/>
                    <a:lumOff val="35000"/>
                  </a:schemeClr>
                </a:solidFill>
                <a:latin typeface="Franklin Gothic Medium" panose="020B0603020102020204" pitchFamily="34" charset="0"/>
              </a:rPr>
              <a:t>, in quanto sono regolamenti da norme specifiche di settore</a:t>
            </a:r>
          </a:p>
          <a:p>
            <a:pPr lvl="0" algn="ctr"/>
            <a:r>
              <a:rPr lang="it-IT" sz="2800" dirty="0" smtClean="0">
                <a:solidFill>
                  <a:schemeClr val="tx1">
                    <a:lumMod val="65000"/>
                    <a:lumOff val="35000"/>
                  </a:schemeClr>
                </a:solidFill>
                <a:latin typeface="Franklin Gothic Medium" panose="020B0603020102020204" pitchFamily="34" charset="0"/>
              </a:rPr>
              <a:t>(per esempio: caldaie, fan-coils, etc.) </a:t>
            </a:r>
            <a:endParaRPr lang="it-IT" sz="28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2314668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12</a:t>
            </a:fld>
            <a:endParaRPr lang="it-IT"/>
          </a:p>
        </p:txBody>
      </p:sp>
      <p:sp>
        <p:nvSpPr>
          <p:cNvPr id="15" name="Rettangolo arrotondato 14"/>
          <p:cNvSpPr/>
          <p:nvPr/>
        </p:nvSpPr>
        <p:spPr>
          <a:xfrm>
            <a:off x="436585" y="260648"/>
            <a:ext cx="8270830" cy="576064"/>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3000" dirty="0" smtClean="0">
                <a:solidFill>
                  <a:schemeClr val="accent5">
                    <a:lumMod val="50000"/>
                  </a:schemeClr>
                </a:solidFill>
                <a:latin typeface="Franklin Gothic Medium" pitchFamily="34" charset="0"/>
                <a:ea typeface="Adobe Gothic Std B" pitchFamily="34" charset="-128"/>
                <a:cs typeface="Miriam" pitchFamily="34" charset="-79"/>
              </a:rPr>
              <a:t>Consegna della DOP</a:t>
            </a:r>
            <a:endParaRPr lang="it-IT" sz="3000" dirty="0">
              <a:solidFill>
                <a:schemeClr val="accent5">
                  <a:lumMod val="50000"/>
                </a:schemeClr>
              </a:solidFill>
              <a:latin typeface="Franklin Gothic Medium" pitchFamily="34" charset="0"/>
              <a:ea typeface="Adobe Gothic Std B" pitchFamily="34" charset="-128"/>
              <a:cs typeface="Miriam" pitchFamily="34" charset="-79"/>
            </a:endParaRPr>
          </a:p>
        </p:txBody>
      </p:sp>
      <p:sp>
        <p:nvSpPr>
          <p:cNvPr id="16" name="Rettangolo arrotondato 15"/>
          <p:cNvSpPr/>
          <p:nvPr/>
        </p:nvSpPr>
        <p:spPr>
          <a:xfrm>
            <a:off x="436585" y="980728"/>
            <a:ext cx="8270830" cy="3456384"/>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endParaRPr lang="it-IT" sz="1600" dirty="0" smtClean="0">
              <a:latin typeface="Franklin Gothic Book" pitchFamily="34" charset="0"/>
            </a:endParaRPr>
          </a:p>
          <a:p>
            <a:endParaRPr lang="it-IT" sz="1600" dirty="0" smtClean="0">
              <a:latin typeface="Franklin Gothic Book" pitchFamily="34" charset="0"/>
            </a:endParaRPr>
          </a:p>
          <a:p>
            <a:endParaRPr lang="it-IT" sz="1600" dirty="0">
              <a:latin typeface="Franklin Gothic Book" pitchFamily="34" charset="0"/>
            </a:endParaRPr>
          </a:p>
          <a:p>
            <a:endParaRPr lang="it-IT" sz="1600" dirty="0" smtClean="0">
              <a:latin typeface="Franklin Gothic Book" pitchFamily="34" charset="0"/>
            </a:endParaRPr>
          </a:p>
          <a:p>
            <a:r>
              <a:rPr lang="it-IT" b="1" dirty="0" smtClean="0">
                <a:latin typeface="Franklin Gothic Book" pitchFamily="34" charset="0"/>
              </a:rPr>
              <a:t>Deve essere rilasciata dal fornitore all’impresa </a:t>
            </a:r>
            <a:r>
              <a:rPr lang="it-IT" b="1" dirty="0">
                <a:latin typeface="Franklin Gothic Book" pitchFamily="34" charset="0"/>
              </a:rPr>
              <a:t>acquirente </a:t>
            </a:r>
            <a:r>
              <a:rPr lang="it-IT" b="1" dirty="0" smtClean="0">
                <a:latin typeface="Franklin Gothic Book" pitchFamily="34" charset="0"/>
              </a:rPr>
              <a:t>in </a:t>
            </a:r>
            <a:r>
              <a:rPr lang="it-IT" b="1" dirty="0">
                <a:latin typeface="Franklin Gothic Book" pitchFamily="34" charset="0"/>
              </a:rPr>
              <a:t>forma cartacea</a:t>
            </a:r>
            <a:r>
              <a:rPr lang="it-IT" dirty="0">
                <a:latin typeface="Franklin Gothic Book" pitchFamily="34" charset="0"/>
              </a:rPr>
              <a:t>, insieme ai prodotti da costruzione.</a:t>
            </a:r>
          </a:p>
          <a:p>
            <a:pPr>
              <a:lnSpc>
                <a:spcPts val="1200"/>
              </a:lnSpc>
            </a:pPr>
            <a:r>
              <a:rPr lang="it-IT" dirty="0">
                <a:latin typeface="Franklin Gothic Book" pitchFamily="34" charset="0"/>
              </a:rPr>
              <a:t> </a:t>
            </a:r>
          </a:p>
          <a:p>
            <a:r>
              <a:rPr lang="it-IT" dirty="0" smtClean="0">
                <a:latin typeface="Franklin Gothic Book" pitchFamily="34" charset="0"/>
              </a:rPr>
              <a:t>Deve </a:t>
            </a:r>
            <a:r>
              <a:rPr lang="it-IT" dirty="0">
                <a:latin typeface="Franklin Gothic Book" pitchFamily="34" charset="0"/>
              </a:rPr>
              <a:t>accompagnare i prodotti da costruzione durante il trasporto in </a:t>
            </a:r>
            <a:r>
              <a:rPr lang="it-IT" dirty="0" smtClean="0">
                <a:latin typeface="Franklin Gothic Book" pitchFamily="34" charset="0"/>
              </a:rPr>
              <a:t>cantiere</a:t>
            </a:r>
            <a:r>
              <a:rPr lang="it-IT" b="1" dirty="0" smtClean="0">
                <a:solidFill>
                  <a:srgbClr val="008000"/>
                </a:solidFill>
                <a:latin typeface="Franklin Gothic Book" pitchFamily="34" charset="0"/>
              </a:rPr>
              <a:t>*</a:t>
            </a:r>
            <a:r>
              <a:rPr lang="it-IT" dirty="0" smtClean="0">
                <a:latin typeface="Franklin Gothic Book" pitchFamily="34" charset="0"/>
              </a:rPr>
              <a:t>.</a:t>
            </a:r>
            <a:endParaRPr lang="it-IT" dirty="0">
              <a:latin typeface="Franklin Gothic Book" pitchFamily="34" charset="0"/>
            </a:endParaRPr>
          </a:p>
          <a:p>
            <a:pPr>
              <a:lnSpc>
                <a:spcPts val="1200"/>
              </a:lnSpc>
            </a:pPr>
            <a:r>
              <a:rPr lang="it-IT" dirty="0">
                <a:latin typeface="Franklin Gothic Book" pitchFamily="34" charset="0"/>
              </a:rPr>
              <a:t> </a:t>
            </a:r>
          </a:p>
          <a:p>
            <a:r>
              <a:rPr lang="it-IT" dirty="0" smtClean="0">
                <a:latin typeface="Franklin Gothic Book" pitchFamily="34" charset="0"/>
              </a:rPr>
              <a:t>Può </a:t>
            </a:r>
            <a:r>
              <a:rPr lang="it-IT" dirty="0">
                <a:latin typeface="Franklin Gothic Book" pitchFamily="34" charset="0"/>
              </a:rPr>
              <a:t>essere messa a disposizione dal fabbricante sul proprio sito web (Reg. delegato 157/2014).</a:t>
            </a:r>
          </a:p>
          <a:p>
            <a:pPr>
              <a:lnSpc>
                <a:spcPts val="1200"/>
              </a:lnSpc>
            </a:pPr>
            <a:r>
              <a:rPr lang="it-IT" dirty="0">
                <a:latin typeface="Franklin Gothic Book" pitchFamily="34" charset="0"/>
              </a:rPr>
              <a:t> </a:t>
            </a:r>
          </a:p>
          <a:p>
            <a:r>
              <a:rPr lang="it-IT" dirty="0">
                <a:latin typeface="Franklin Gothic Book" pitchFamily="34" charset="0"/>
              </a:rPr>
              <a:t>Tuttavia, consigliamo alle imprese di richiederne una copia cartacea, allo scopo anche di semplificare l’accettazione dei materiali in cantiere da parte della Direzione dei Lavori, ai sensi del D.M. 14/1/2008 (NTC</a:t>
            </a:r>
            <a:r>
              <a:rPr lang="it-IT" dirty="0" smtClean="0">
                <a:latin typeface="Franklin Gothic Book" pitchFamily="34" charset="0"/>
              </a:rPr>
              <a:t>).</a:t>
            </a:r>
          </a:p>
          <a:p>
            <a:pPr>
              <a:lnSpc>
                <a:spcPts val="1200"/>
              </a:lnSpc>
            </a:pPr>
            <a:endParaRPr lang="it-IT" dirty="0">
              <a:latin typeface="Franklin Gothic Book" pitchFamily="34" charset="0"/>
            </a:endParaRPr>
          </a:p>
          <a:p>
            <a:r>
              <a:rPr lang="it-IT" dirty="0" smtClean="0">
                <a:latin typeface="Franklin Gothic Book" pitchFamily="34" charset="0"/>
              </a:rPr>
              <a:t>La DOP deve essere redatta </a:t>
            </a:r>
            <a:r>
              <a:rPr lang="it-IT" dirty="0">
                <a:latin typeface="Franklin Gothic Book" pitchFamily="34" charset="0"/>
              </a:rPr>
              <a:t>conformemente agli articoli 4 e </a:t>
            </a:r>
            <a:r>
              <a:rPr lang="it-IT" dirty="0" smtClean="0">
                <a:latin typeface="Franklin Gothic Book" pitchFamily="34" charset="0"/>
              </a:rPr>
              <a:t>6, nonché al modello di </a:t>
            </a:r>
            <a:r>
              <a:rPr lang="it-IT" dirty="0">
                <a:latin typeface="Franklin Gothic Book" pitchFamily="34" charset="0"/>
              </a:rPr>
              <a:t>cui all’allegato III </a:t>
            </a:r>
            <a:r>
              <a:rPr lang="it-IT" dirty="0" smtClean="0">
                <a:latin typeface="Franklin Gothic Book" pitchFamily="34" charset="0"/>
              </a:rPr>
              <a:t>del CPR.</a:t>
            </a:r>
          </a:p>
          <a:p>
            <a:endParaRPr lang="it-IT" sz="1600" dirty="0">
              <a:latin typeface="Franklin Gothic Book" pitchFamily="34" charset="0"/>
            </a:endParaRPr>
          </a:p>
          <a:p>
            <a:endParaRPr lang="it-IT" sz="1600" dirty="0">
              <a:latin typeface="Franklin Gothic Book" pitchFamily="34" charset="0"/>
            </a:endParaRPr>
          </a:p>
          <a:p>
            <a:endParaRPr lang="it-IT" sz="1600" dirty="0">
              <a:latin typeface="Franklin Gothic Medium" panose="020B0603020102020204" pitchFamily="34" charset="0"/>
            </a:endParaRPr>
          </a:p>
          <a:p>
            <a:pPr lvl="0" algn="just"/>
            <a:endParaRPr lang="it-IT" sz="1600" dirty="0">
              <a:solidFill>
                <a:schemeClr val="tx1">
                  <a:lumMod val="75000"/>
                  <a:lumOff val="25000"/>
                </a:schemeClr>
              </a:solidFill>
              <a:latin typeface="Franklin Gothic Book" pitchFamily="34" charset="0"/>
            </a:endParaRPr>
          </a:p>
        </p:txBody>
      </p:sp>
      <p:sp>
        <p:nvSpPr>
          <p:cNvPr id="6" name="Rettangolo arrotondato 5"/>
          <p:cNvSpPr/>
          <p:nvPr/>
        </p:nvSpPr>
        <p:spPr>
          <a:xfrm>
            <a:off x="436585" y="4581128"/>
            <a:ext cx="8270830" cy="1224136"/>
          </a:xfrm>
          <a:prstGeom prst="roundRect">
            <a:avLst>
              <a:gd name="adj" fmla="val 23935"/>
            </a:avLst>
          </a:prstGeom>
          <a:noFill/>
          <a:ln w="12700"/>
        </p:spPr>
        <p:style>
          <a:lnRef idx="1">
            <a:schemeClr val="accent3"/>
          </a:lnRef>
          <a:fillRef idx="2">
            <a:schemeClr val="accent3"/>
          </a:fillRef>
          <a:effectRef idx="1">
            <a:schemeClr val="accent3"/>
          </a:effectRef>
          <a:fontRef idx="minor">
            <a:schemeClr val="dk1"/>
          </a:fontRef>
        </p:style>
        <p:txBody>
          <a:bodyPr rtlCol="0" anchor="ctr"/>
          <a:lstStyle/>
          <a:p>
            <a:pPr>
              <a:lnSpc>
                <a:spcPts val="1200"/>
              </a:lnSpc>
            </a:pPr>
            <a:endParaRPr lang="it-IT" sz="1600" dirty="0">
              <a:latin typeface="Franklin Gothic Book" pitchFamily="34" charset="0"/>
            </a:endParaRPr>
          </a:p>
          <a:p>
            <a:endParaRPr lang="it-IT" sz="1600" dirty="0" smtClean="0">
              <a:latin typeface="Franklin Gothic Book" pitchFamily="34" charset="0"/>
            </a:endParaRPr>
          </a:p>
          <a:p>
            <a:r>
              <a:rPr lang="it-IT" sz="1600" b="1" dirty="0" smtClean="0">
                <a:solidFill>
                  <a:srgbClr val="008000"/>
                </a:solidFill>
                <a:latin typeface="Franklin Gothic Book" pitchFamily="34" charset="0"/>
              </a:rPr>
              <a:t>*</a:t>
            </a:r>
            <a:r>
              <a:rPr lang="it-IT" sz="1600" dirty="0" smtClean="0">
                <a:latin typeface="Franklin Gothic Book" pitchFamily="34" charset="0"/>
              </a:rPr>
              <a:t>   </a:t>
            </a:r>
            <a:r>
              <a:rPr lang="it-IT" sz="1500" dirty="0" smtClean="0">
                <a:latin typeface="Franklin Gothic Book" pitchFamily="34" charset="0"/>
              </a:rPr>
              <a:t>Nel </a:t>
            </a:r>
            <a:r>
              <a:rPr lang="it-IT" sz="1500" dirty="0">
                <a:latin typeface="Franklin Gothic Book" pitchFamily="34" charset="0"/>
              </a:rPr>
              <a:t>caso l’approvvigionamento in cantiere necessiti di più viaggi per il medesimo </a:t>
            </a:r>
            <a:r>
              <a:rPr lang="it-IT" sz="1500" dirty="0" smtClean="0">
                <a:latin typeface="Franklin Gothic Book" pitchFamily="34" charset="0"/>
              </a:rPr>
              <a:t>prodotto </a:t>
            </a:r>
            <a:r>
              <a:rPr lang="it-IT" sz="1500" dirty="0">
                <a:latin typeface="Franklin Gothic Book" pitchFamily="34" charset="0"/>
              </a:rPr>
              <a:t>da </a:t>
            </a:r>
            <a:r>
              <a:rPr lang="it-IT" sz="1500" dirty="0" smtClean="0">
                <a:latin typeface="Franklin Gothic Book" pitchFamily="34" charset="0"/>
              </a:rPr>
              <a:t>costruzione, </a:t>
            </a:r>
            <a:r>
              <a:rPr lang="it-IT" sz="1500" dirty="0">
                <a:latin typeface="Franklin Gothic Book" pitchFamily="34" charset="0"/>
              </a:rPr>
              <a:t>per il primo viaggio di consegna è </a:t>
            </a:r>
            <a:r>
              <a:rPr lang="it-IT" sz="1500" dirty="0" smtClean="0">
                <a:latin typeface="Franklin Gothic Book" pitchFamily="34" charset="0"/>
              </a:rPr>
              <a:t>necessaria la DOP, mentre </a:t>
            </a:r>
            <a:r>
              <a:rPr lang="it-IT" sz="1500" dirty="0">
                <a:latin typeface="Franklin Gothic Book" pitchFamily="34" charset="0"/>
              </a:rPr>
              <a:t>per i </a:t>
            </a:r>
            <a:r>
              <a:rPr lang="it-IT" sz="1500" dirty="0" smtClean="0">
                <a:latin typeface="Franklin Gothic Book" pitchFamily="34" charset="0"/>
              </a:rPr>
              <a:t>successivi </a:t>
            </a:r>
            <a:r>
              <a:rPr lang="it-IT" sz="1500" dirty="0">
                <a:latin typeface="Franklin Gothic Book" pitchFamily="34" charset="0"/>
              </a:rPr>
              <a:t>viaggi è </a:t>
            </a:r>
            <a:r>
              <a:rPr lang="it-IT" sz="1500" dirty="0" smtClean="0">
                <a:latin typeface="Franklin Gothic Book" pitchFamily="34" charset="0"/>
              </a:rPr>
              <a:t>sufficiente riportare </a:t>
            </a:r>
            <a:r>
              <a:rPr lang="it-IT" sz="1500" dirty="0">
                <a:latin typeface="Franklin Gothic Book" pitchFamily="34" charset="0"/>
              </a:rPr>
              <a:t>nei singoli DDT di trasporto il </a:t>
            </a:r>
            <a:r>
              <a:rPr lang="it-IT" sz="1500" dirty="0">
                <a:latin typeface="Franklin Gothic Medium" pitchFamily="34" charset="0"/>
              </a:rPr>
              <a:t>numero univoco </a:t>
            </a:r>
            <a:r>
              <a:rPr lang="it-IT" sz="1500" dirty="0">
                <a:latin typeface="Franklin Gothic Book" pitchFamily="34" charset="0"/>
              </a:rPr>
              <a:t>della </a:t>
            </a:r>
            <a:r>
              <a:rPr lang="it-IT" sz="1500" dirty="0">
                <a:latin typeface="Franklin Gothic Medium" pitchFamily="34" charset="0"/>
              </a:rPr>
              <a:t>DOP </a:t>
            </a:r>
            <a:r>
              <a:rPr lang="it-IT" sz="1500" dirty="0">
                <a:latin typeface="Franklin Gothic Book" pitchFamily="34" charset="0"/>
              </a:rPr>
              <a:t>iniziale</a:t>
            </a:r>
            <a:r>
              <a:rPr lang="it-IT" sz="1600" dirty="0">
                <a:latin typeface="Franklin Gothic Book" pitchFamily="34" charset="0"/>
              </a:rPr>
              <a:t>.</a:t>
            </a:r>
          </a:p>
          <a:p>
            <a:endParaRPr lang="it-IT" sz="1600" dirty="0">
              <a:latin typeface="Franklin Gothic Medium" panose="020B0603020102020204" pitchFamily="34" charset="0"/>
            </a:endParaRPr>
          </a:p>
          <a:p>
            <a:pPr lvl="0" algn="just"/>
            <a:endParaRPr lang="it-IT" sz="1600" dirty="0">
              <a:solidFill>
                <a:schemeClr val="tx1">
                  <a:lumMod val="75000"/>
                  <a:lumOff val="25000"/>
                </a:schemeClr>
              </a:solidFill>
              <a:latin typeface="Franklin Gothic Book" pitchFamily="34" charset="0"/>
            </a:endParaRPr>
          </a:p>
        </p:txBody>
      </p:sp>
    </p:spTree>
    <p:extLst>
      <p:ext uri="{BB962C8B-B14F-4D97-AF65-F5344CB8AC3E}">
        <p14:creationId xmlns:p14="http://schemas.microsoft.com/office/powerpoint/2010/main" val="1288674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6007543" y="260647"/>
            <a:ext cx="2070392" cy="943511"/>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Marcatura</a:t>
            </a: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«CE»</a:t>
            </a:r>
          </a:p>
          <a:p>
            <a:pPr algn="ct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 DOP</a:t>
            </a:r>
          </a:p>
        </p:txBody>
      </p:sp>
      <p:sp>
        <p:nvSpPr>
          <p:cNvPr id="53" name="Freccia a destra 52"/>
          <p:cNvSpPr/>
          <p:nvPr/>
        </p:nvSpPr>
        <p:spPr>
          <a:xfrm rot="14475272">
            <a:off x="6703771" y="1411187"/>
            <a:ext cx="134491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b="1" dirty="0"/>
          </a:p>
        </p:txBody>
      </p:sp>
      <p:sp>
        <p:nvSpPr>
          <p:cNvPr id="39" name="Rettangolo arrotondato 38"/>
          <p:cNvSpPr/>
          <p:nvPr/>
        </p:nvSpPr>
        <p:spPr>
          <a:xfrm>
            <a:off x="4819835" y="5195847"/>
            <a:ext cx="2101552" cy="1362849"/>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Dichiarazione sostitutiva di atto notorio (DPR 445/2000)</a:t>
            </a:r>
          </a:p>
        </p:txBody>
      </p:sp>
      <p:sp>
        <p:nvSpPr>
          <p:cNvPr id="38" name="Rettangolo arrotondato 37"/>
          <p:cNvSpPr/>
          <p:nvPr/>
        </p:nvSpPr>
        <p:spPr>
          <a:xfrm>
            <a:off x="4846712" y="4127831"/>
            <a:ext cx="2101552" cy="943511"/>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Marcatura</a:t>
            </a: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«CE»</a:t>
            </a:r>
          </a:p>
          <a:p>
            <a:pPr algn="ct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 Attestato</a:t>
            </a:r>
          </a:p>
        </p:txBody>
      </p:sp>
      <p:sp>
        <p:nvSpPr>
          <p:cNvPr id="50" name="Freccia a destra 49"/>
          <p:cNvSpPr/>
          <p:nvPr/>
        </p:nvSpPr>
        <p:spPr>
          <a:xfrm rot="8393747">
            <a:off x="6698477" y="5340540"/>
            <a:ext cx="1108023"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9" name="Freccia a destra 48"/>
          <p:cNvSpPr/>
          <p:nvPr/>
        </p:nvSpPr>
        <p:spPr>
          <a:xfrm rot="12898713">
            <a:off x="6755526" y="4505890"/>
            <a:ext cx="959409"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arrotondato 10"/>
          <p:cNvSpPr/>
          <p:nvPr/>
        </p:nvSpPr>
        <p:spPr>
          <a:xfrm>
            <a:off x="7524328" y="1340768"/>
            <a:ext cx="1574747" cy="222777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Che a sua volta ha acquistato i </a:t>
            </a:r>
            <a:r>
              <a:rPr lang="it-IT"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DAL</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Fabbricante </a:t>
            </a:r>
            <a:r>
              <a:rPr lang="it-IT"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il 1/7/2013</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8" name="Rettangolo arrotondato 27"/>
          <p:cNvSpPr/>
          <p:nvPr/>
        </p:nvSpPr>
        <p:spPr>
          <a:xfrm>
            <a:off x="7524328" y="3649494"/>
            <a:ext cx="1574747" cy="222777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Che a sua volta ha acquistato i </a:t>
            </a:r>
            <a:r>
              <a:rPr lang="it-IT"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DAL</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Fabbricante </a:t>
            </a:r>
            <a:r>
              <a:rPr lang="it-IT"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PRIMA</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 1/7/2013</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6" name="Freccia a destra 45"/>
          <p:cNvSpPr/>
          <p:nvPr/>
        </p:nvSpPr>
        <p:spPr>
          <a:xfrm rot="2882030">
            <a:off x="6885854" y="3491116"/>
            <a:ext cx="96813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Freccia a destra 46"/>
          <p:cNvSpPr/>
          <p:nvPr/>
        </p:nvSpPr>
        <p:spPr>
          <a:xfrm rot="17897516">
            <a:off x="7168551" y="3132595"/>
            <a:ext cx="65238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36" name="Rettangolo arrotondato 35"/>
          <p:cNvSpPr/>
          <p:nvPr/>
        </p:nvSpPr>
        <p:spPr>
          <a:xfrm>
            <a:off x="5886209" y="3231337"/>
            <a:ext cx="1573261" cy="733842"/>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a:t>
            </a:r>
          </a:p>
          <a:p>
            <a:pPr algn="ctr"/>
            <a:r>
              <a:rPr lang="it-IT"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Distributore</a:t>
            </a:r>
            <a:endParaRPr lang="it-IT"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2" name="Freccia a destra 51"/>
          <p:cNvSpPr/>
          <p:nvPr/>
        </p:nvSpPr>
        <p:spPr>
          <a:xfrm rot="2296198">
            <a:off x="5222036" y="2815428"/>
            <a:ext cx="104078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Freccia a destra 44"/>
          <p:cNvSpPr/>
          <p:nvPr/>
        </p:nvSpPr>
        <p:spPr>
          <a:xfrm>
            <a:off x="3860101" y="4438502"/>
            <a:ext cx="1246985"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arrotondato 30"/>
          <p:cNvSpPr/>
          <p:nvPr/>
        </p:nvSpPr>
        <p:spPr>
          <a:xfrm>
            <a:off x="2339752" y="4092263"/>
            <a:ext cx="1764195"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PRIMA</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1" name="Freccia a destra 50"/>
          <p:cNvSpPr/>
          <p:nvPr/>
        </p:nvSpPr>
        <p:spPr>
          <a:xfrm rot="5400000">
            <a:off x="2752604" y="3582620"/>
            <a:ext cx="93848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8" name="Freccia a destra 47"/>
          <p:cNvSpPr/>
          <p:nvPr/>
        </p:nvSpPr>
        <p:spPr>
          <a:xfrm rot="16200000">
            <a:off x="5970311" y="1563702"/>
            <a:ext cx="134491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b="1" dirty="0"/>
          </a:p>
        </p:txBody>
      </p:sp>
      <p:sp>
        <p:nvSpPr>
          <p:cNvPr id="30" name="Rettangolo arrotondato 29"/>
          <p:cNvSpPr/>
          <p:nvPr/>
        </p:nvSpPr>
        <p:spPr>
          <a:xfrm>
            <a:off x="5886209" y="2182991"/>
            <a:ext cx="1456329" cy="733842"/>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Fabbricante</a:t>
            </a:r>
            <a:endParaRPr lang="it-IT"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4" name="Freccia a destra 43"/>
          <p:cNvSpPr/>
          <p:nvPr/>
        </p:nvSpPr>
        <p:spPr>
          <a:xfrm rot="19391232">
            <a:off x="5500441" y="2248423"/>
            <a:ext cx="667770"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3" name="Freccia a destra 42"/>
          <p:cNvSpPr/>
          <p:nvPr/>
        </p:nvSpPr>
        <p:spPr>
          <a:xfrm>
            <a:off x="5481955" y="773123"/>
            <a:ext cx="81823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29" name="Rettangolo arrotondato 28"/>
          <p:cNvSpPr/>
          <p:nvPr/>
        </p:nvSpPr>
        <p:spPr>
          <a:xfrm>
            <a:off x="4030169" y="183700"/>
            <a:ext cx="1872209"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endParaRPr lang="it-IT" sz="2000" b="1" dirty="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endParaRP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35" name="Rettangolo arrotondato 34"/>
          <p:cNvSpPr/>
          <p:nvPr/>
        </p:nvSpPr>
        <p:spPr>
          <a:xfrm>
            <a:off x="4030170" y="2148047"/>
            <a:ext cx="1764196"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endParaRPr lang="it-IT" sz="2000" b="1" dirty="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41" name="Freccia a destra 40"/>
          <p:cNvSpPr/>
          <p:nvPr/>
        </p:nvSpPr>
        <p:spPr>
          <a:xfrm>
            <a:off x="3707904" y="767172"/>
            <a:ext cx="57606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2" name="Freccia a destra 41"/>
          <p:cNvSpPr/>
          <p:nvPr/>
        </p:nvSpPr>
        <p:spPr>
          <a:xfrm>
            <a:off x="3707904" y="2654125"/>
            <a:ext cx="57606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33" name="Rettangolo arrotondato 32"/>
          <p:cNvSpPr/>
          <p:nvPr/>
        </p:nvSpPr>
        <p:spPr>
          <a:xfrm>
            <a:off x="2373986" y="2132856"/>
            <a:ext cx="1584176" cy="150262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t>
            </a: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abbricati</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PRIMA</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0" name="Freccia a destra 39"/>
          <p:cNvSpPr/>
          <p:nvPr/>
        </p:nvSpPr>
        <p:spPr>
          <a:xfrm>
            <a:off x="1043608" y="2665676"/>
            <a:ext cx="1602345"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arrotondato 31"/>
          <p:cNvSpPr/>
          <p:nvPr/>
        </p:nvSpPr>
        <p:spPr>
          <a:xfrm>
            <a:off x="2373986" y="183700"/>
            <a:ext cx="1584176" cy="150262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Fabbricati</a:t>
            </a:r>
          </a:p>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endParaRPr lang="it-IT" sz="20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7" name="Freccia a destra 6"/>
          <p:cNvSpPr/>
          <p:nvPr/>
        </p:nvSpPr>
        <p:spPr>
          <a:xfrm rot="17678675">
            <a:off x="530798" y="2773249"/>
            <a:ext cx="298155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13</a:t>
            </a:fld>
            <a:endParaRPr lang="it-IT" dirty="0"/>
          </a:p>
        </p:txBody>
      </p:sp>
      <p:sp>
        <p:nvSpPr>
          <p:cNvPr id="34" name="Rettangolo arrotondato 33"/>
          <p:cNvSpPr/>
          <p:nvPr/>
        </p:nvSpPr>
        <p:spPr>
          <a:xfrm>
            <a:off x="35496" y="1695868"/>
            <a:ext cx="2266482" cy="2826306"/>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Prodotti da Costruzione:</a:t>
            </a:r>
          </a:p>
          <a:p>
            <a:pPr marL="342900" indent="-342900" algn="just">
              <a:buFont typeface="Wingdings" panose="05000000000000000000" pitchFamily="2" charset="2"/>
              <a:buChar char="ü"/>
            </a:pP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in serie e</a:t>
            </a:r>
          </a:p>
          <a:p>
            <a:pPr marL="342900" indent="-342900" algn="just">
              <a:buFont typeface="Wingdings" panose="05000000000000000000" pitchFamily="2" charset="2"/>
              <a:buChar char="ü"/>
            </a:pP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«coperti»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 una Norma Europea Armonizzata</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4093990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ttangolo arrotondato 30"/>
          <p:cNvSpPr/>
          <p:nvPr/>
        </p:nvSpPr>
        <p:spPr>
          <a:xfrm>
            <a:off x="35499" y="5022263"/>
            <a:ext cx="4095532" cy="179111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solidFill>
              <a:schemeClr val="accent1"/>
            </a:solid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FORNITORE</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EMETTE IL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DDT</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SUL QUALE SONO INDICATI  I RIFERIMENTI ALLA QUALIFICAZIONE DEL PRODOTTO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(nel caso il trasporto venga effettuato dall’Impresa </a:t>
            </a:r>
            <a:r>
              <a:rPr lang="it-IT"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acquirente,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normalmente il Fornitore emette la fattura)</a:t>
            </a:r>
            <a:endPar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5" name="Freccia in giù 54"/>
          <p:cNvSpPr/>
          <p:nvPr/>
        </p:nvSpPr>
        <p:spPr>
          <a:xfrm>
            <a:off x="1115616" y="43228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arrotondato 20"/>
          <p:cNvSpPr/>
          <p:nvPr/>
        </p:nvSpPr>
        <p:spPr>
          <a:xfrm>
            <a:off x="6444208" y="3933056"/>
            <a:ext cx="2592288" cy="137231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hlinkClick r:id="" action="ppaction://hlinkshowjump?jump=nextslide"/>
              </a:rPr>
              <a:t>ATTESTATO DI QUALIFICAZIONE</a:t>
            </a:r>
            <a:r>
              <a:rPr lang="it-IT" b="1" dirty="0" smtClean="0">
                <a:solidFill>
                  <a:schemeClr val="tx1">
                    <a:lumMod val="65000"/>
                    <a:lumOff val="35000"/>
                  </a:schemeClr>
                </a:solidFill>
                <a:latin typeface="Franklin Gothic Medium" panose="020B0603020102020204" pitchFamily="34" charset="0"/>
                <a:hlinkClick r:id="" action="ppaction://hlinkshowjump?jump=nextslide"/>
              </a:rPr>
              <a:t> </a:t>
            </a:r>
            <a:r>
              <a:rPr lang="it-IT" dirty="0" smtClean="0">
                <a:solidFill>
                  <a:schemeClr val="tx1">
                    <a:lumMod val="65000"/>
                    <a:lumOff val="35000"/>
                  </a:schemeClr>
                </a:solidFill>
                <a:latin typeface="Franklin Gothic Medium" panose="020B0603020102020204" pitchFamily="34" charset="0"/>
                <a:hlinkClick r:id="" action="ppaction://hlinkshowjump?jump=nextslide"/>
              </a:rPr>
              <a:t>del Servizio Tecnico Centrale del Consiglio Superiore dei LLPP</a:t>
            </a:r>
            <a:endParaRPr lang="it-IT" dirty="0" smtClean="0">
              <a:solidFill>
                <a:schemeClr val="tx1">
                  <a:lumMod val="65000"/>
                  <a:lumOff val="35000"/>
                </a:schemeClr>
              </a:solidFill>
              <a:latin typeface="Franklin Gothic Medium" panose="020B0603020102020204" pitchFamily="34" charset="0"/>
            </a:endParaRPr>
          </a:p>
        </p:txBody>
      </p:sp>
      <p:sp>
        <p:nvSpPr>
          <p:cNvPr id="63" name="Freccia in giù 62"/>
          <p:cNvSpPr/>
          <p:nvPr/>
        </p:nvSpPr>
        <p:spPr>
          <a:xfrm>
            <a:off x="7872752" y="3426189"/>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arrotondato 27"/>
          <p:cNvSpPr/>
          <p:nvPr/>
        </p:nvSpPr>
        <p:spPr>
          <a:xfrm>
            <a:off x="7455667" y="3184075"/>
            <a:ext cx="1318802" cy="65500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700"/>
              </a:lnSpc>
            </a:pP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TRATTATI NELLE </a:t>
            </a: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NTC</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62" name="Freccia in giù 61"/>
          <p:cNvSpPr/>
          <p:nvPr/>
        </p:nvSpPr>
        <p:spPr>
          <a:xfrm rot="19519044">
            <a:off x="6967660" y="2453015"/>
            <a:ext cx="482705" cy="1357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arrotondato 14"/>
          <p:cNvSpPr/>
          <p:nvPr/>
        </p:nvSpPr>
        <p:spPr>
          <a:xfrm>
            <a:off x="4211960" y="5917819"/>
            <a:ext cx="4824536" cy="89555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rPr>
              <a:t>in alternativa  </a:t>
            </a:r>
            <a:r>
              <a:rPr lang="it-IT" b="1" dirty="0" smtClean="0">
                <a:solidFill>
                  <a:schemeClr val="tx1">
                    <a:lumMod val="65000"/>
                    <a:lumOff val="35000"/>
                  </a:schemeClr>
                </a:solidFill>
                <a:latin typeface="Franklin Gothic Medium" panose="020B0603020102020204" pitchFamily="34" charset="0"/>
              </a:rPr>
              <a:t>CERTIFICATO DI IDONEITÀ TECNICA ALL’IMPIEGO </a:t>
            </a:r>
            <a:r>
              <a:rPr lang="it-IT" dirty="0" smtClean="0">
                <a:solidFill>
                  <a:schemeClr val="tx1">
                    <a:lumMod val="65000"/>
                    <a:lumOff val="35000"/>
                  </a:schemeClr>
                </a:solidFill>
                <a:latin typeface="Franklin Gothic Medium" panose="020B0603020102020204" pitchFamily="34" charset="0"/>
              </a:rPr>
              <a:t>del Servizio Tecnico Centrale del Consiglio </a:t>
            </a:r>
            <a:r>
              <a:rPr lang="it-IT" dirty="0">
                <a:solidFill>
                  <a:schemeClr val="tx1">
                    <a:lumMod val="65000"/>
                    <a:lumOff val="35000"/>
                  </a:schemeClr>
                </a:solidFill>
                <a:latin typeface="Franklin Gothic Medium" panose="020B0603020102020204" pitchFamily="34" charset="0"/>
              </a:rPr>
              <a:t>S</a:t>
            </a:r>
            <a:r>
              <a:rPr lang="it-IT" dirty="0" smtClean="0">
                <a:solidFill>
                  <a:schemeClr val="tx1">
                    <a:lumMod val="65000"/>
                    <a:lumOff val="35000"/>
                  </a:schemeClr>
                </a:solidFill>
                <a:latin typeface="Franklin Gothic Medium" panose="020B0603020102020204" pitchFamily="34" charset="0"/>
              </a:rPr>
              <a:t>uperiore dei LLPP</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61" name="Freccia in giù 60"/>
          <p:cNvSpPr/>
          <p:nvPr/>
        </p:nvSpPr>
        <p:spPr>
          <a:xfrm>
            <a:off x="4839883" y="5442413"/>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arrotondato 13"/>
          <p:cNvSpPr/>
          <p:nvPr/>
        </p:nvSpPr>
        <p:spPr>
          <a:xfrm>
            <a:off x="4211960" y="3937368"/>
            <a:ext cx="2160240" cy="1912601"/>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tx1">
                    <a:lumMod val="65000"/>
                    <a:lumOff val="35000"/>
                  </a:schemeClr>
                </a:solidFill>
                <a:latin typeface="Franklin Gothic Medium" panose="020B0603020102020204" pitchFamily="34" charset="0"/>
              </a:rPr>
              <a:t>MARCATURA CE E DOP</a:t>
            </a:r>
          </a:p>
          <a:p>
            <a:pPr algn="ctr"/>
            <a:r>
              <a:rPr lang="it-IT" b="1" dirty="0" smtClean="0">
                <a:solidFill>
                  <a:schemeClr val="bg1"/>
                </a:solidFill>
                <a:latin typeface="Franklin Gothic Medium" panose="020B0603020102020204" pitchFamily="34" charset="0"/>
              </a:rPr>
              <a:t>VOLONTARIA</a:t>
            </a:r>
            <a:r>
              <a:rPr lang="it-IT" b="1" dirty="0" smtClean="0">
                <a:solidFill>
                  <a:schemeClr val="tx1">
                    <a:lumMod val="65000"/>
                    <a:lumOff val="35000"/>
                  </a:schemeClr>
                </a:solidFill>
                <a:latin typeface="Franklin Gothic Medium" panose="020B0603020102020204" pitchFamily="34" charset="0"/>
              </a:rPr>
              <a:t> </a:t>
            </a:r>
            <a:r>
              <a:rPr lang="it-IT" dirty="0" smtClean="0">
                <a:solidFill>
                  <a:schemeClr val="tx1">
                    <a:lumMod val="65000"/>
                    <a:lumOff val="35000"/>
                  </a:schemeClr>
                </a:solidFill>
                <a:latin typeface="Franklin Gothic Medium" panose="020B0603020102020204" pitchFamily="34" charset="0"/>
              </a:rPr>
              <a:t>in conformità a una specifica «Valutazione Tecnica Europea»</a:t>
            </a:r>
          </a:p>
        </p:txBody>
      </p:sp>
      <p:sp>
        <p:nvSpPr>
          <p:cNvPr id="60" name="Freccia in giù 59"/>
          <p:cNvSpPr/>
          <p:nvPr/>
        </p:nvSpPr>
        <p:spPr>
          <a:xfrm>
            <a:off x="4833740" y="3426189"/>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arrotondato 19"/>
          <p:cNvSpPr/>
          <p:nvPr/>
        </p:nvSpPr>
        <p:spPr>
          <a:xfrm>
            <a:off x="4211960" y="3188832"/>
            <a:ext cx="1728192" cy="65455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700"/>
              </a:lnSpc>
            </a:pP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TRATTATI NELLE </a:t>
            </a: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NTC </a:t>
            </a:r>
            <a:endParaRPr lang="it-IT" b="1" dirty="0">
              <a:solidFill>
                <a:schemeClr val="bg1"/>
              </a:solidFill>
              <a:latin typeface="Franklin Gothic Medium" panose="020B0603020102020204" pitchFamily="34" charset="0"/>
              <a:ea typeface="Adobe Gothic Std B" pitchFamily="34" charset="-128"/>
              <a:cs typeface="Miriam" pitchFamily="34" charset="-79"/>
            </a:endParaRPr>
          </a:p>
        </p:txBody>
      </p:sp>
      <p:sp>
        <p:nvSpPr>
          <p:cNvPr id="58" name="Freccia in giù 57"/>
          <p:cNvSpPr/>
          <p:nvPr/>
        </p:nvSpPr>
        <p:spPr>
          <a:xfrm rot="2523412">
            <a:off x="6002985" y="2482878"/>
            <a:ext cx="482705" cy="1357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arrotondato 18"/>
          <p:cNvSpPr/>
          <p:nvPr/>
        </p:nvSpPr>
        <p:spPr>
          <a:xfrm>
            <a:off x="6588224" y="2467880"/>
            <a:ext cx="1800199" cy="31427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b="1" dirty="0" smtClean="0">
                <a:solidFill>
                  <a:schemeClr val="bg1"/>
                </a:solidFill>
                <a:latin typeface="Franklin Gothic Medium" panose="020B0603020102020204" pitchFamily="34" charset="0"/>
                <a:ea typeface="Adobe Gothic Std B" pitchFamily="34" charset="-128"/>
                <a:cs typeface="Miriam" pitchFamily="34" charset="-79"/>
                <a:sym typeface="Symbol"/>
              </a:rPr>
              <a:t>STRUTTURALI</a:t>
            </a:r>
          </a:p>
        </p:txBody>
      </p:sp>
      <p:sp>
        <p:nvSpPr>
          <p:cNvPr id="57" name="Freccia in giù 56"/>
          <p:cNvSpPr/>
          <p:nvPr/>
        </p:nvSpPr>
        <p:spPr>
          <a:xfrm rot="18639166">
            <a:off x="6034666" y="1636227"/>
            <a:ext cx="484632" cy="11636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Rettangolo arrotondato 29"/>
          <p:cNvSpPr/>
          <p:nvPr/>
        </p:nvSpPr>
        <p:spPr>
          <a:xfrm>
            <a:off x="35498" y="2817610"/>
            <a:ext cx="3096342" cy="205155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PROGETTISTA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DEFINISCE NEL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CAPITOLATO</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 VALORI DELLE «CARATTERISTICHE  TECNICHE» CON RIFERIMENTO ALLE «NORME EUROPEE ARMONIZZATE», OVE ESISTONO</a:t>
            </a:r>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14</a:t>
            </a:fld>
            <a:endParaRPr lang="it-IT" dirty="0"/>
          </a:p>
        </p:txBody>
      </p:sp>
      <p:sp>
        <p:nvSpPr>
          <p:cNvPr id="6" name="Rettangolo arrotondato 5"/>
          <p:cNvSpPr/>
          <p:nvPr/>
        </p:nvSpPr>
        <p:spPr>
          <a:xfrm>
            <a:off x="1873535" y="86181"/>
            <a:ext cx="5099759" cy="67852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ea typeface="Adobe Gothic Std B" pitchFamily="34" charset="-128"/>
                <a:cs typeface="Miriam" pitchFamily="34" charset="-79"/>
              </a:rPr>
              <a:t>QUALIFICAZIONE</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DEI PRODOTTI DA COSTRUZIONE</a:t>
            </a:r>
          </a:p>
          <a:p>
            <a:pPr algn="ctr"/>
            <a:r>
              <a:rPr lang="it-IT" i="1" dirty="0" smtClean="0">
                <a:solidFill>
                  <a:schemeClr val="bg1"/>
                </a:solidFill>
                <a:latin typeface="Franklin Gothic Medium" panose="020B0603020102020204" pitchFamily="34" charset="0"/>
                <a:ea typeface="Adobe Gothic Std B" pitchFamily="34" charset="-128"/>
                <a:cs typeface="Miriam" pitchFamily="34" charset="-79"/>
              </a:rPr>
              <a:t>NB:</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valido sia prima sia dopo il 1/7/013</a:t>
            </a:r>
            <a:endParaRPr lang="it-IT"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33" name="Rettangolo arrotondato 32"/>
          <p:cNvSpPr/>
          <p:nvPr/>
        </p:nvSpPr>
        <p:spPr>
          <a:xfrm>
            <a:off x="2677962" y="836712"/>
            <a:ext cx="2369516" cy="1458664"/>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«COPERTI»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DA UNA NORMA EUROPEA ARMONIZZATA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E</a:t>
            </a:r>
          </a:p>
          <a:p>
            <a:pPr marL="342900" indent="-342900" algn="just">
              <a:buFont typeface="Wingdings" panose="05000000000000000000" pitchFamily="2" charset="2"/>
              <a:buChar char="ü"/>
            </a:pP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FABBRICATI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IN SERIE</a:t>
            </a:r>
            <a:endParaRPr lang="it-IT"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 name="Freccia in giù 4"/>
          <p:cNvSpPr/>
          <p:nvPr/>
        </p:nvSpPr>
        <p:spPr>
          <a:xfrm>
            <a:off x="1099037" y="208147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arrotondato 3"/>
          <p:cNvSpPr/>
          <p:nvPr/>
        </p:nvSpPr>
        <p:spPr>
          <a:xfrm>
            <a:off x="35496" y="836712"/>
            <a:ext cx="2520279" cy="183688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COPERTI»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 UNA «NORMA EUROPEA ARMONIZZATA»</a:t>
            </a:r>
            <a:r>
              <a:rPr lang="it-IT" b="1" dirty="0" smtClean="0">
                <a:solidFill>
                  <a:schemeClr val="bg1"/>
                </a:solidFill>
                <a:latin typeface="Franklin Gothic Medium" panose="020B0603020102020204" pitchFamily="34" charset="0"/>
                <a:ea typeface="Adobe Gothic Std B" pitchFamily="34" charset="-128"/>
                <a:cs typeface="Miriam" pitchFamily="34" charset="-79"/>
              </a:rPr>
              <a:t> MA</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marL="342900" indent="-342900" algn="just">
              <a:buFont typeface="Wingdings" panose="05000000000000000000" pitchFamily="2" charset="2"/>
              <a:buChar char="ü"/>
            </a:pP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b="1" dirty="0" smtClean="0">
                <a:solidFill>
                  <a:schemeClr val="bg1"/>
                </a:solidFill>
                <a:latin typeface="Franklin Gothic Medium" panose="020B0603020102020204" pitchFamily="34" charset="0"/>
                <a:ea typeface="Adobe Gothic Std B" pitchFamily="34" charset="-128"/>
                <a:cs typeface="Miriam" pitchFamily="34" charset="-79"/>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IN SERIE» CIOÈ «</a:t>
            </a:r>
            <a:r>
              <a:rPr lang="it-IT" b="1" dirty="0" smtClean="0">
                <a:solidFill>
                  <a:schemeClr val="bg1"/>
                </a:solidFill>
                <a:latin typeface="Franklin Gothic Medium" panose="020B0603020102020204" pitchFamily="34" charset="0"/>
                <a:ea typeface="Adobe Gothic Std B" pitchFamily="34" charset="-128"/>
                <a:cs typeface="Miriam" pitchFamily="34" charset="-79"/>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  CATALOGO»</a:t>
            </a:r>
            <a:endParaRPr lang="it-IT"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6" name="Freccia in giù 55"/>
          <p:cNvSpPr/>
          <p:nvPr/>
        </p:nvSpPr>
        <p:spPr>
          <a:xfrm rot="5400000">
            <a:off x="3308002" y="24267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arrotondato 17"/>
          <p:cNvSpPr/>
          <p:nvPr/>
        </p:nvSpPr>
        <p:spPr>
          <a:xfrm>
            <a:off x="3550318" y="2465476"/>
            <a:ext cx="1746192" cy="594405"/>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NON </a:t>
            </a:r>
          </a:p>
          <a:p>
            <a:pPr algn="ct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STRUTTURALI</a:t>
            </a:r>
            <a:endPar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9" name="Freccia in giù 28"/>
          <p:cNvSpPr/>
          <p:nvPr/>
        </p:nvSpPr>
        <p:spPr>
          <a:xfrm rot="2770967">
            <a:off x="5414437" y="1624653"/>
            <a:ext cx="484632" cy="11636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arrotondato 8"/>
          <p:cNvSpPr/>
          <p:nvPr/>
        </p:nvSpPr>
        <p:spPr>
          <a:xfrm>
            <a:off x="5191494" y="836712"/>
            <a:ext cx="2307968" cy="1340225"/>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b="1" dirty="0" smtClean="0">
                <a:solidFill>
                  <a:schemeClr val="bg1"/>
                </a:solidFill>
                <a:latin typeface="Franklin Gothic Medium" panose="020B0603020102020204" pitchFamily="34" charset="0"/>
                <a:ea typeface="Adobe Gothic Std B" pitchFamily="34" charset="-128"/>
                <a:cs typeface="Miriam" pitchFamily="34" charset="-79"/>
              </a:rPr>
              <a:t>NON ESISTE</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UNA «NORMA EUROPEA ARMONIZZATA»</a:t>
            </a:r>
            <a:endParaRPr lang="it-IT"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399824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15</a:t>
            </a:fld>
            <a:endParaRPr lang="it-IT"/>
          </a:p>
        </p:txBody>
      </p:sp>
      <p:sp>
        <p:nvSpPr>
          <p:cNvPr id="4" name="Rettangolo arrotondato 3"/>
          <p:cNvSpPr/>
          <p:nvPr/>
        </p:nvSpPr>
        <p:spPr>
          <a:xfrm>
            <a:off x="1547665" y="260648"/>
            <a:ext cx="6120679" cy="41319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fontScale="85000" lnSpcReduction="20000"/>
          </a:bodyPr>
          <a:lstStyle/>
          <a:p>
            <a:pPr lvl="0" algn="ctr"/>
            <a:r>
              <a:rPr lang="it-IT" sz="28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ATTENZIONE!!</a:t>
            </a:r>
          </a:p>
          <a:p>
            <a:pPr lvl="0" algn="ctr"/>
            <a:endParaRPr lang="it-IT" sz="2800" dirty="0" smtClean="0">
              <a:solidFill>
                <a:schemeClr val="bg1"/>
              </a:solidFill>
              <a:effectLst>
                <a:outerShdw blurRad="38100" dist="38100" dir="2700000" algn="tl">
                  <a:srgbClr val="000000">
                    <a:alpha val="43137"/>
                  </a:srgbClr>
                </a:outerShdw>
              </a:effectLst>
              <a:latin typeface="Franklin Gothic Medium" panose="020B0603020102020204" pitchFamily="34" charset="0"/>
            </a:endParaRPr>
          </a:p>
          <a:p>
            <a:pPr lvl="0" algn="ctr"/>
            <a:r>
              <a:rPr lang="it-IT" sz="2800" dirty="0" smtClean="0">
                <a:solidFill>
                  <a:prstClr val="black">
                    <a:lumMod val="65000"/>
                    <a:lumOff val="35000"/>
                  </a:prstClr>
                </a:solidFill>
                <a:latin typeface="Franklin Gothic Medium" panose="020B0603020102020204" pitchFamily="34" charset="0"/>
              </a:rPr>
              <a:t>Nel caso in cui</a:t>
            </a:r>
          </a:p>
          <a:p>
            <a:pPr lvl="0" algn="ctr"/>
            <a:r>
              <a:rPr lang="it-IT" sz="2800" b="1" dirty="0">
                <a:solidFill>
                  <a:schemeClr val="bg1"/>
                </a:solidFill>
                <a:latin typeface="Franklin Gothic Medium" panose="020B0603020102020204" pitchFamily="34" charset="0"/>
              </a:rPr>
              <a:t>e</a:t>
            </a:r>
            <a:r>
              <a:rPr lang="it-IT" sz="2800" b="1" dirty="0" smtClean="0">
                <a:solidFill>
                  <a:schemeClr val="bg1"/>
                </a:solidFill>
                <a:latin typeface="Franklin Gothic Medium" panose="020B0603020102020204" pitchFamily="34" charset="0"/>
              </a:rPr>
              <a:t>sista</a:t>
            </a:r>
            <a:r>
              <a:rPr lang="it-IT" sz="2800" dirty="0" smtClean="0">
                <a:solidFill>
                  <a:schemeClr val="bg1"/>
                </a:solidFill>
                <a:latin typeface="Franklin Gothic Medium" panose="020B0603020102020204" pitchFamily="34" charset="0"/>
              </a:rPr>
              <a:t> </a:t>
            </a:r>
            <a:r>
              <a:rPr lang="it-IT" sz="2800" dirty="0" smtClean="0">
                <a:solidFill>
                  <a:prstClr val="black">
                    <a:lumMod val="65000"/>
                    <a:lumOff val="35000"/>
                  </a:prstClr>
                </a:solidFill>
                <a:latin typeface="Franklin Gothic Medium" panose="020B0603020102020204" pitchFamily="34" charset="0"/>
              </a:rPr>
              <a:t>una «Norma Europea Armonizzata»</a:t>
            </a:r>
          </a:p>
          <a:p>
            <a:pPr lvl="0" algn="ctr"/>
            <a:r>
              <a:rPr lang="it-IT" sz="2800" b="1" dirty="0" smtClean="0">
                <a:solidFill>
                  <a:schemeClr val="bg1"/>
                </a:solidFill>
                <a:latin typeface="Franklin Gothic Medium" panose="020B0603020102020204" pitchFamily="34" charset="0"/>
              </a:rPr>
              <a:t>ma ricada</a:t>
            </a:r>
            <a:endParaRPr lang="it-IT" sz="2800" dirty="0">
              <a:solidFill>
                <a:prstClr val="black">
                  <a:lumMod val="65000"/>
                  <a:lumOff val="35000"/>
                </a:prstClr>
              </a:solidFill>
              <a:latin typeface="Franklin Gothic Medium" panose="020B0603020102020204" pitchFamily="34" charset="0"/>
            </a:endParaRPr>
          </a:p>
          <a:p>
            <a:pPr lvl="0" algn="ctr"/>
            <a:r>
              <a:rPr lang="it-IT" sz="2800" dirty="0" smtClean="0">
                <a:solidFill>
                  <a:prstClr val="black">
                    <a:lumMod val="65000"/>
                    <a:lumOff val="35000"/>
                  </a:prstClr>
                </a:solidFill>
                <a:latin typeface="Franklin Gothic Medium" panose="020B0603020102020204" pitchFamily="34" charset="0"/>
              </a:rPr>
              <a:t>nel «periodo di coesistenza»,</a:t>
            </a:r>
          </a:p>
          <a:p>
            <a:pPr lvl="0" algn="ctr"/>
            <a:r>
              <a:rPr lang="it-IT" sz="2800" dirty="0" smtClean="0">
                <a:solidFill>
                  <a:prstClr val="black">
                    <a:lumMod val="65000"/>
                    <a:lumOff val="35000"/>
                  </a:prstClr>
                </a:solidFill>
                <a:latin typeface="Franklin Gothic Medium" panose="020B0603020102020204" pitchFamily="34" charset="0"/>
              </a:rPr>
              <a:t>il Fabbricante</a:t>
            </a:r>
          </a:p>
          <a:p>
            <a:pPr lvl="0" algn="ctr"/>
            <a:r>
              <a:rPr lang="it-IT" sz="2800" dirty="0" smtClean="0">
                <a:solidFill>
                  <a:prstClr val="black">
                    <a:lumMod val="65000"/>
                    <a:lumOff val="35000"/>
                  </a:prstClr>
                </a:solidFill>
                <a:latin typeface="Franklin Gothic Medium" panose="020B0603020102020204" pitchFamily="34" charset="0"/>
              </a:rPr>
              <a:t>può </a:t>
            </a:r>
            <a:r>
              <a:rPr lang="it-IT" sz="2800" b="1" dirty="0" smtClean="0">
                <a:solidFill>
                  <a:schemeClr val="bg1"/>
                </a:solidFill>
                <a:latin typeface="Franklin Gothic Medium" panose="020B0603020102020204" pitchFamily="34" charset="0"/>
              </a:rPr>
              <a:t>volontariamente</a:t>
            </a:r>
            <a:r>
              <a:rPr lang="it-IT" sz="2800" dirty="0" smtClean="0">
                <a:solidFill>
                  <a:prstClr val="black">
                    <a:lumMod val="65000"/>
                    <a:lumOff val="35000"/>
                  </a:prstClr>
                </a:solidFill>
                <a:latin typeface="Franklin Gothic Medium" panose="020B0603020102020204" pitchFamily="34" charset="0"/>
              </a:rPr>
              <a:t> optare</a:t>
            </a:r>
          </a:p>
          <a:p>
            <a:pPr lvl="0" algn="ctr"/>
            <a:r>
              <a:rPr lang="it-IT" sz="2800" dirty="0" smtClean="0">
                <a:solidFill>
                  <a:prstClr val="black">
                    <a:lumMod val="65000"/>
                    <a:lumOff val="35000"/>
                  </a:prstClr>
                </a:solidFill>
                <a:latin typeface="Franklin Gothic Medium" panose="020B0603020102020204" pitchFamily="34" charset="0"/>
              </a:rPr>
              <a:t>per la Marcatura «CE»</a:t>
            </a:r>
          </a:p>
          <a:p>
            <a:pPr lvl="0" algn="ctr"/>
            <a:r>
              <a:rPr lang="it-IT" sz="2800" dirty="0" smtClean="0">
                <a:solidFill>
                  <a:prstClr val="black">
                    <a:lumMod val="65000"/>
                    <a:lumOff val="35000"/>
                  </a:prstClr>
                </a:solidFill>
                <a:latin typeface="Franklin Gothic Medium" panose="020B0603020102020204" pitchFamily="34" charset="0"/>
              </a:rPr>
              <a:t>in alternativa all’ATTESTATO DI QUALIFICAZIONE</a:t>
            </a:r>
          </a:p>
          <a:p>
            <a:pPr lvl="0" algn="ctr"/>
            <a:r>
              <a:rPr lang="it-IT" sz="2800" dirty="0" smtClean="0">
                <a:solidFill>
                  <a:prstClr val="black">
                    <a:lumMod val="65000"/>
                    <a:lumOff val="35000"/>
                  </a:prstClr>
                </a:solidFill>
                <a:latin typeface="Franklin Gothic Medium" panose="020B0603020102020204" pitchFamily="34" charset="0"/>
              </a:rPr>
              <a:t>rilasciato dal STC del CSLP.</a:t>
            </a:r>
          </a:p>
        </p:txBody>
      </p:sp>
    </p:spTree>
    <p:extLst>
      <p:ext uri="{BB962C8B-B14F-4D97-AF65-F5344CB8AC3E}">
        <p14:creationId xmlns:p14="http://schemas.microsoft.com/office/powerpoint/2010/main" val="2613008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16</a:t>
            </a:fld>
            <a:endParaRPr lang="it-IT"/>
          </a:p>
        </p:txBody>
      </p:sp>
      <p:sp>
        <p:nvSpPr>
          <p:cNvPr id="6" name="Rettangolo arrotondato 5"/>
          <p:cNvSpPr/>
          <p:nvPr/>
        </p:nvSpPr>
        <p:spPr>
          <a:xfrm>
            <a:off x="395536" y="1916832"/>
            <a:ext cx="8270830" cy="331236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smtClean="0">
                <a:solidFill>
                  <a:schemeClr val="tx1">
                    <a:lumMod val="65000"/>
                    <a:lumOff val="35000"/>
                  </a:schemeClr>
                </a:solidFill>
                <a:latin typeface="Franklin Gothic Medium" panose="020B0603020102020204" pitchFamily="34" charset="0"/>
              </a:rPr>
              <a:t>Le Imprese che avessero a magazzino/deposito </a:t>
            </a:r>
            <a:r>
              <a:rPr lang="it-IT" sz="2400" dirty="0" err="1" smtClean="0">
                <a:solidFill>
                  <a:schemeClr val="tx1">
                    <a:lumMod val="65000"/>
                    <a:lumOff val="35000"/>
                  </a:schemeClr>
                </a:solidFill>
                <a:latin typeface="Franklin Gothic Medium" panose="020B0603020102020204" pitchFamily="34" charset="0"/>
              </a:rPr>
              <a:t>PdC</a:t>
            </a:r>
            <a:r>
              <a:rPr lang="it-IT" sz="2400" dirty="0" smtClean="0">
                <a:solidFill>
                  <a:schemeClr val="tx1">
                    <a:lumMod val="65000"/>
                    <a:lumOff val="35000"/>
                  </a:schemeClr>
                </a:solidFill>
                <a:latin typeface="Franklin Gothic Medium" panose="020B0603020102020204" pitchFamily="34" charset="0"/>
              </a:rPr>
              <a:t> acquistati </a:t>
            </a:r>
            <a:r>
              <a:rPr lang="it-IT" sz="2400" b="1" dirty="0" smtClean="0">
                <a:solidFill>
                  <a:schemeClr val="tx1">
                    <a:lumMod val="65000"/>
                    <a:lumOff val="35000"/>
                  </a:schemeClr>
                </a:solidFill>
                <a:latin typeface="Franklin Gothic Medium" panose="020B0603020102020204" pitchFamily="34" charset="0"/>
              </a:rPr>
              <a:t>prima</a:t>
            </a:r>
            <a:r>
              <a:rPr lang="it-IT" sz="2400" dirty="0" smtClean="0">
                <a:solidFill>
                  <a:schemeClr val="tx1">
                    <a:lumMod val="65000"/>
                    <a:lumOff val="35000"/>
                  </a:schemeClr>
                </a:solidFill>
                <a:latin typeface="Franklin Gothic Medium" panose="020B0603020102020204" pitchFamily="34" charset="0"/>
              </a:rPr>
              <a:t> del 1° luglio 2013, </a:t>
            </a:r>
            <a:r>
              <a:rPr lang="it-IT" sz="2400" b="1" dirty="0">
                <a:solidFill>
                  <a:schemeClr val="tx1">
                    <a:lumMod val="65000"/>
                    <a:lumOff val="35000"/>
                  </a:schemeClr>
                </a:solidFill>
                <a:latin typeface="Franklin Gothic Medium" panose="020B0603020102020204" pitchFamily="34" charset="0"/>
              </a:rPr>
              <a:t>dopo</a:t>
            </a:r>
            <a:r>
              <a:rPr lang="it-IT" sz="2400" dirty="0">
                <a:solidFill>
                  <a:schemeClr val="tx1">
                    <a:lumMod val="65000"/>
                    <a:lumOff val="35000"/>
                  </a:schemeClr>
                </a:solidFill>
                <a:latin typeface="Franklin Gothic Medium" panose="020B0603020102020204" pitchFamily="34" charset="0"/>
              </a:rPr>
              <a:t> tale </a:t>
            </a:r>
            <a:r>
              <a:rPr lang="it-IT" sz="2400" dirty="0" smtClean="0">
                <a:solidFill>
                  <a:schemeClr val="tx1">
                    <a:lumMod val="65000"/>
                    <a:lumOff val="35000"/>
                  </a:schemeClr>
                </a:solidFill>
                <a:latin typeface="Franklin Gothic Medium" panose="020B0603020102020204" pitchFamily="34" charset="0"/>
              </a:rPr>
              <a:t>data </a:t>
            </a:r>
            <a:r>
              <a:rPr lang="it-IT" sz="2400" b="1" dirty="0" smtClean="0">
                <a:solidFill>
                  <a:schemeClr val="tx1">
                    <a:lumMod val="65000"/>
                    <a:lumOff val="35000"/>
                  </a:schemeClr>
                </a:solidFill>
                <a:latin typeface="Franklin Gothic Medium" panose="020B0603020102020204" pitchFamily="34" charset="0"/>
              </a:rPr>
              <a:t>possono utilizzarli</a:t>
            </a:r>
            <a:r>
              <a:rPr lang="it-IT" sz="2400" dirty="0" smtClean="0">
                <a:solidFill>
                  <a:schemeClr val="tx1">
                    <a:lumMod val="65000"/>
                    <a:lumOff val="35000"/>
                  </a:schemeClr>
                </a:solidFill>
                <a:latin typeface="Franklin Gothic Medium" panose="020B0603020102020204" pitchFamily="34" charset="0"/>
              </a:rPr>
              <a:t> nei propri cantieri, purché muniti di:</a:t>
            </a: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 </a:t>
            </a:r>
            <a:r>
              <a:rPr lang="it-IT" sz="2400" u="sng" dirty="0" smtClean="0">
                <a:solidFill>
                  <a:schemeClr val="tx1">
                    <a:lumMod val="65000"/>
                    <a:lumOff val="35000"/>
                  </a:schemeClr>
                </a:solidFill>
                <a:latin typeface="Franklin Gothic Medium" panose="020B0603020102020204" pitchFamily="34" charset="0"/>
              </a:rPr>
              <a:t>MARCATURA «CE» E ATTESTATO DI CONFORMITÀ</a:t>
            </a:r>
            <a:r>
              <a:rPr lang="it-IT" sz="2400" dirty="0" smtClean="0">
                <a:solidFill>
                  <a:schemeClr val="tx1">
                    <a:lumMod val="65000"/>
                    <a:lumOff val="35000"/>
                  </a:schemeClr>
                </a:solidFill>
                <a:latin typeface="Franklin Gothic Medium" panose="020B0603020102020204" pitchFamily="34" charset="0"/>
              </a:rPr>
              <a:t> (ex Direttiva CDP)</a:t>
            </a:r>
          </a:p>
          <a:p>
            <a:pPr marL="342900" indent="-342900" algn="just">
              <a:buFont typeface="Wingdings" panose="05000000000000000000" pitchFamily="2" charset="2"/>
              <a:buChar char="ü"/>
            </a:pPr>
            <a:r>
              <a:rPr lang="it-IT" sz="2400" u="sng" dirty="0" smtClean="0">
                <a:solidFill>
                  <a:schemeClr val="tx1">
                    <a:lumMod val="65000"/>
                    <a:lumOff val="35000"/>
                  </a:schemeClr>
                </a:solidFill>
                <a:latin typeface="Franklin Gothic Medium" panose="020B0603020102020204" pitchFamily="34" charset="0"/>
              </a:rPr>
              <a:t>IDONEA DOCUMENTAZIONE ATTESTANTE LA DATA DI ACQUISTO DEI PDC ANTECEDENTE ALL’1/7/2013 </a:t>
            </a:r>
            <a:r>
              <a:rPr lang="it-IT" sz="2400" u="sng" dirty="0" smtClean="0">
                <a:solidFill>
                  <a:schemeClr val="tx1">
                    <a:lumMod val="65000"/>
                    <a:lumOff val="35000"/>
                  </a:schemeClr>
                </a:solidFill>
                <a:latin typeface="Franklin Gothic Medium" panose="020B0603020102020204" pitchFamily="34" charset="0"/>
                <a:ea typeface="Times New Roman"/>
              </a:rPr>
              <a:t>(FATTURA, DDT)</a:t>
            </a:r>
            <a:r>
              <a:rPr lang="it-IT" sz="2400" dirty="0" smtClean="0">
                <a:solidFill>
                  <a:schemeClr val="tx1">
                    <a:lumMod val="65000"/>
                    <a:lumOff val="35000"/>
                  </a:schemeClr>
                </a:solidFill>
                <a:latin typeface="Franklin Gothic Medium" panose="020B0603020102020204" pitchFamily="34" charset="0"/>
                <a:ea typeface="Times New Roman"/>
              </a:rPr>
              <a:t>, ai fini dell’accettazione dei materiali in cantiere da parte della </a:t>
            </a:r>
            <a:r>
              <a:rPr lang="it-IT" sz="2400" dirty="0" err="1" smtClean="0">
                <a:solidFill>
                  <a:schemeClr val="tx1">
                    <a:lumMod val="65000"/>
                    <a:lumOff val="35000"/>
                  </a:schemeClr>
                </a:solidFill>
                <a:latin typeface="Franklin Gothic Medium" panose="020B0603020102020204" pitchFamily="34" charset="0"/>
                <a:ea typeface="Times New Roman"/>
              </a:rPr>
              <a:t>DdL</a:t>
            </a:r>
            <a:endParaRPr lang="it-IT" sz="1600" dirty="0">
              <a:solidFill>
                <a:schemeClr val="tx1">
                  <a:lumMod val="75000"/>
                  <a:lumOff val="25000"/>
                </a:schemeClr>
              </a:solidFill>
              <a:latin typeface="Franklin Gothic Book" pitchFamily="34" charset="0"/>
            </a:endParaRPr>
          </a:p>
        </p:txBody>
      </p:sp>
      <p:sp>
        <p:nvSpPr>
          <p:cNvPr id="8" name="Rettangolo arrotondato 7"/>
          <p:cNvSpPr/>
          <p:nvPr/>
        </p:nvSpPr>
        <p:spPr>
          <a:xfrm>
            <a:off x="1362599" y="160666"/>
            <a:ext cx="6336704" cy="1687890"/>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IMPORTANTE!!</a:t>
            </a:r>
          </a:p>
          <a:p>
            <a:pPr algn="ctr"/>
            <a:r>
              <a:rPr lang="it-IT" sz="2400" dirty="0" err="1" smtClean="0">
                <a:solidFill>
                  <a:schemeClr val="tx1">
                    <a:lumMod val="65000"/>
                    <a:lumOff val="35000"/>
                  </a:schemeClr>
                </a:solidFill>
                <a:latin typeface="Franklin Gothic Medium" pitchFamily="34" charset="0"/>
                <a:ea typeface="Adobe Gothic Std B" pitchFamily="34" charset="-128"/>
                <a:cs typeface="Miriam" pitchFamily="34" charset="-79"/>
              </a:rPr>
              <a:t>PdC</a:t>
            </a: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 a magazzino/deposito dell’</a:t>
            </a:r>
            <a:r>
              <a:rPr lang="it-IT" sz="2400" i="1" dirty="0" smtClean="0">
                <a:solidFill>
                  <a:schemeClr val="tx1">
                    <a:lumMod val="65000"/>
                    <a:lumOff val="35000"/>
                  </a:schemeClr>
                </a:solidFill>
                <a:latin typeface="Franklin Gothic Medium" pitchFamily="34" charset="0"/>
                <a:ea typeface="Adobe Gothic Std B" pitchFamily="34" charset="-128"/>
                <a:cs typeface="Miriam" pitchFamily="34" charset="-79"/>
              </a:rPr>
              <a:t>Impresa</a:t>
            </a:r>
          </a:p>
          <a:p>
            <a:pPr algn="ct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acquistati </a:t>
            </a:r>
            <a:r>
              <a:rPr lang="it-IT" sz="2400" b="1" dirty="0" smtClean="0">
                <a:solidFill>
                  <a:schemeClr val="tx1">
                    <a:lumMod val="65000"/>
                    <a:lumOff val="35000"/>
                  </a:schemeClr>
                </a:solidFill>
                <a:latin typeface="Franklin Gothic Medium" pitchFamily="34" charset="0"/>
                <a:ea typeface="Adobe Gothic Std B" pitchFamily="34" charset="-128"/>
                <a:cs typeface="Miriam" pitchFamily="34" charset="-79"/>
              </a:rPr>
              <a:t>prima</a:t>
            </a: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 dell’1/7/2013</a:t>
            </a:r>
            <a:endParaRPr lang="it-IT" sz="24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729588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17</a:t>
            </a:fld>
            <a:endParaRPr lang="it-IT"/>
          </a:p>
        </p:txBody>
      </p:sp>
      <p:sp>
        <p:nvSpPr>
          <p:cNvPr id="5" name="Rettangolo arrotondato 4"/>
          <p:cNvSpPr/>
          <p:nvPr/>
        </p:nvSpPr>
        <p:spPr>
          <a:xfrm>
            <a:off x="2139208" y="245525"/>
            <a:ext cx="4783486" cy="792088"/>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24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VIGILANZA</a:t>
            </a:r>
            <a:r>
              <a:rPr lang="it-IT" sz="2400"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 </a:t>
            </a:r>
          </a:p>
          <a:p>
            <a:pPr algn="ctr">
              <a:lnSpc>
                <a:spcPts val="2600"/>
              </a:lnSpc>
            </a:pPr>
            <a:r>
              <a:rPr lang="it-IT" sz="2000" dirty="0" err="1" smtClean="0">
                <a:solidFill>
                  <a:schemeClr val="tx1">
                    <a:lumMod val="65000"/>
                    <a:lumOff val="35000"/>
                  </a:schemeClr>
                </a:solidFill>
                <a:latin typeface="Franklin Gothic Medium" panose="020B0603020102020204" pitchFamily="34" charset="0"/>
              </a:rPr>
              <a:t>d.p.r</a:t>
            </a:r>
            <a:r>
              <a:rPr lang="it-IT" sz="2000" dirty="0" smtClean="0">
                <a:solidFill>
                  <a:schemeClr val="tx1">
                    <a:lumMod val="65000"/>
                    <a:lumOff val="35000"/>
                  </a:schemeClr>
                </a:solidFill>
                <a:latin typeface="Franklin Gothic Medium" panose="020B0603020102020204" pitchFamily="34" charset="0"/>
              </a:rPr>
              <a:t> . n° 246 del 21/04/1993 - art. 11 </a:t>
            </a:r>
            <a:endParaRPr lang="it-IT" sz="20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
        <p:nvSpPr>
          <p:cNvPr id="6" name="Rettangolo arrotondato 5"/>
          <p:cNvSpPr/>
          <p:nvPr/>
        </p:nvSpPr>
        <p:spPr>
          <a:xfrm>
            <a:off x="1146575" y="1124744"/>
            <a:ext cx="6768752" cy="2304256"/>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000" dirty="0" smtClean="0">
                <a:solidFill>
                  <a:schemeClr val="tx1">
                    <a:lumMod val="65000"/>
                    <a:lumOff val="35000"/>
                  </a:schemeClr>
                </a:solidFill>
                <a:latin typeface="Franklin Gothic Medium" panose="020B0603020102020204" pitchFamily="34" charset="0"/>
              </a:rPr>
              <a:t>Il Ministero dell’industria</a:t>
            </a:r>
            <a:r>
              <a:rPr lang="it-IT" sz="2000" dirty="0">
                <a:solidFill>
                  <a:schemeClr val="tx1">
                    <a:lumMod val="65000"/>
                    <a:lumOff val="35000"/>
                  </a:schemeClr>
                </a:solidFill>
                <a:latin typeface="Franklin Gothic Medium" panose="020B0603020102020204" pitchFamily="34" charset="0"/>
              </a:rPr>
              <a:t>, del c</a:t>
            </a:r>
            <a:r>
              <a:rPr lang="it-IT" sz="2000" dirty="0" smtClean="0">
                <a:solidFill>
                  <a:schemeClr val="tx1">
                    <a:lumMod val="65000"/>
                    <a:lumOff val="35000"/>
                  </a:schemeClr>
                </a:solidFill>
                <a:latin typeface="Franklin Gothic Medium" panose="020B0603020102020204" pitchFamily="34" charset="0"/>
              </a:rPr>
              <a:t>ommercio </a:t>
            </a:r>
            <a:r>
              <a:rPr lang="it-IT" sz="2000" dirty="0">
                <a:solidFill>
                  <a:schemeClr val="tx1">
                    <a:lumMod val="65000"/>
                    <a:lumOff val="35000"/>
                  </a:schemeClr>
                </a:solidFill>
                <a:latin typeface="Franklin Gothic Medium" panose="020B0603020102020204" pitchFamily="34" charset="0"/>
              </a:rPr>
              <a:t>e </a:t>
            </a:r>
            <a:r>
              <a:rPr lang="it-IT" sz="2000" dirty="0" smtClean="0">
                <a:solidFill>
                  <a:schemeClr val="tx1">
                    <a:lumMod val="65000"/>
                    <a:lumOff val="35000"/>
                  </a:schemeClr>
                </a:solidFill>
                <a:latin typeface="Franklin Gothic Medium" panose="020B0603020102020204" pitchFamily="34" charset="0"/>
              </a:rPr>
              <a:t>dell’artigianato</a:t>
            </a:r>
            <a:endParaRPr lang="it-IT" sz="2000" dirty="0">
              <a:solidFill>
                <a:schemeClr val="tx1">
                  <a:lumMod val="65000"/>
                  <a:lumOff val="35000"/>
                </a:schemeClr>
              </a:solidFill>
              <a:latin typeface="Franklin Gothic Medium" panose="020B0603020102020204" pitchFamily="34" charset="0"/>
            </a:endParaRPr>
          </a:p>
          <a:p>
            <a:pPr algn="just"/>
            <a:r>
              <a:rPr lang="it-IT" sz="2000" dirty="0" smtClean="0">
                <a:solidFill>
                  <a:schemeClr val="tx1">
                    <a:lumMod val="65000"/>
                    <a:lumOff val="35000"/>
                  </a:schemeClr>
                </a:solidFill>
                <a:latin typeface="Franklin Gothic Medium" panose="020B0603020102020204" pitchFamily="34" charset="0"/>
              </a:rPr>
              <a:t>il </a:t>
            </a:r>
            <a:r>
              <a:rPr lang="it-IT" sz="2000" dirty="0">
                <a:solidFill>
                  <a:schemeClr val="tx1">
                    <a:lumMod val="65000"/>
                    <a:lumOff val="35000"/>
                  </a:schemeClr>
                </a:solidFill>
                <a:latin typeface="Franklin Gothic Medium" panose="020B0603020102020204" pitchFamily="34" charset="0"/>
              </a:rPr>
              <a:t>Ministero </a:t>
            </a:r>
            <a:r>
              <a:rPr lang="it-IT" sz="2000" dirty="0" smtClean="0">
                <a:solidFill>
                  <a:schemeClr val="tx1">
                    <a:lumMod val="65000"/>
                    <a:lumOff val="35000"/>
                  </a:schemeClr>
                </a:solidFill>
                <a:latin typeface="Franklin Gothic Medium" panose="020B0603020102020204" pitchFamily="34" charset="0"/>
              </a:rPr>
              <a:t>dell’interno e</a:t>
            </a:r>
          </a:p>
          <a:p>
            <a:pPr algn="just"/>
            <a:r>
              <a:rPr lang="it-IT" sz="2000" dirty="0" smtClean="0">
                <a:solidFill>
                  <a:schemeClr val="tx1">
                    <a:lumMod val="65000"/>
                    <a:lumOff val="35000"/>
                  </a:schemeClr>
                </a:solidFill>
                <a:latin typeface="Franklin Gothic Medium" panose="020B0603020102020204" pitchFamily="34" charset="0"/>
              </a:rPr>
              <a:t>il </a:t>
            </a:r>
            <a:r>
              <a:rPr lang="it-IT" sz="2000" dirty="0">
                <a:solidFill>
                  <a:schemeClr val="tx1">
                    <a:lumMod val="65000"/>
                    <a:lumOff val="35000"/>
                  </a:schemeClr>
                </a:solidFill>
                <a:latin typeface="Franklin Gothic Medium" panose="020B0603020102020204" pitchFamily="34" charset="0"/>
              </a:rPr>
              <a:t>Ministero dei </a:t>
            </a:r>
            <a:r>
              <a:rPr lang="it-IT" sz="2000" dirty="0" smtClean="0">
                <a:solidFill>
                  <a:schemeClr val="tx1">
                    <a:lumMod val="65000"/>
                    <a:lumOff val="35000"/>
                  </a:schemeClr>
                </a:solidFill>
                <a:latin typeface="Franklin Gothic Medium" panose="020B0603020102020204" pitchFamily="34" charset="0"/>
              </a:rPr>
              <a:t>lavori pubblici</a:t>
            </a:r>
          </a:p>
          <a:p>
            <a:pPr algn="just"/>
            <a:r>
              <a:rPr lang="it-IT" sz="2000" dirty="0" smtClean="0">
                <a:solidFill>
                  <a:schemeClr val="tx1">
                    <a:lumMod val="65000"/>
                    <a:lumOff val="35000"/>
                  </a:schemeClr>
                </a:solidFill>
                <a:latin typeface="Franklin Gothic Medium" panose="020B0603020102020204" pitchFamily="34" charset="0"/>
              </a:rPr>
              <a:t>possono disporre VERIFICHE E CONTROLLI C/O:</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LUOGHI DI FABBRICAZIONE</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LUOGHI DI IMMAGAZZINAMENTO</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CANTIERI EDILI</a:t>
            </a:r>
          </a:p>
        </p:txBody>
      </p:sp>
      <p:sp>
        <p:nvSpPr>
          <p:cNvPr id="8" name="Rettangolo arrotondato 7"/>
          <p:cNvSpPr/>
          <p:nvPr/>
        </p:nvSpPr>
        <p:spPr>
          <a:xfrm>
            <a:off x="210471" y="3645024"/>
            <a:ext cx="8640960" cy="208823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a:solidFill>
                  <a:schemeClr val="tx1">
                    <a:lumMod val="65000"/>
                    <a:lumOff val="35000"/>
                  </a:schemeClr>
                </a:solidFill>
                <a:latin typeface="Franklin Gothic Medium" panose="020B0603020102020204" pitchFamily="34" charset="0"/>
              </a:rPr>
              <a:t>I</a:t>
            </a:r>
            <a:r>
              <a:rPr lang="it-IT" sz="2400" dirty="0" smtClean="0">
                <a:solidFill>
                  <a:schemeClr val="tx1">
                    <a:lumMod val="65000"/>
                    <a:lumOff val="35000"/>
                  </a:schemeClr>
                </a:solidFill>
                <a:latin typeface="Franklin Gothic Medium" panose="020B0603020102020204" pitchFamily="34" charset="0"/>
              </a:rPr>
              <a:t> </a:t>
            </a:r>
            <a:r>
              <a:rPr lang="it-IT" sz="2400" dirty="0" err="1" smtClean="0">
                <a:solidFill>
                  <a:schemeClr val="tx1">
                    <a:lumMod val="65000"/>
                    <a:lumOff val="35000"/>
                  </a:schemeClr>
                </a:solidFill>
                <a:latin typeface="Franklin Gothic Medium" panose="020B0603020102020204" pitchFamily="34" charset="0"/>
              </a:rPr>
              <a:t>PdC</a:t>
            </a:r>
            <a:r>
              <a:rPr lang="it-IT" sz="2400" dirty="0" smtClean="0">
                <a:solidFill>
                  <a:schemeClr val="tx1">
                    <a:lumMod val="65000"/>
                    <a:lumOff val="35000"/>
                  </a:schemeClr>
                </a:solidFill>
                <a:latin typeface="Franklin Gothic Medium" panose="020B0603020102020204" pitchFamily="34" charset="0"/>
              </a:rPr>
              <a:t> </a:t>
            </a:r>
            <a:r>
              <a:rPr lang="it-IT" sz="2400" b="1" dirty="0" smtClean="0">
                <a:solidFill>
                  <a:schemeClr val="tx1">
                    <a:lumMod val="65000"/>
                    <a:lumOff val="35000"/>
                  </a:schemeClr>
                </a:solidFill>
                <a:latin typeface="Franklin Gothic Medium" panose="020B0603020102020204" pitchFamily="34" charset="0"/>
              </a:rPr>
              <a:t>non</a:t>
            </a:r>
            <a:r>
              <a:rPr lang="it-IT" sz="2400" dirty="0" smtClean="0">
                <a:solidFill>
                  <a:schemeClr val="tx1">
                    <a:lumMod val="65000"/>
                    <a:lumOff val="35000"/>
                  </a:schemeClr>
                </a:solidFill>
                <a:latin typeface="Franklin Gothic Medium" panose="020B0603020102020204" pitchFamily="34" charset="0"/>
              </a:rPr>
              <a:t> muniti di Marcatura «CE» o DOP o Attestato di conformità devono essere </a:t>
            </a:r>
            <a:r>
              <a:rPr lang="it-IT" sz="2400" b="1" dirty="0" smtClean="0">
                <a:solidFill>
                  <a:schemeClr val="tx1">
                    <a:lumMod val="65000"/>
                    <a:lumOff val="35000"/>
                  </a:schemeClr>
                </a:solidFill>
                <a:latin typeface="Franklin Gothic Medium" panose="020B0603020102020204" pitchFamily="34" charset="0"/>
              </a:rPr>
              <a:t>immediatamente</a:t>
            </a:r>
            <a:endParaRPr lang="it-IT" sz="2400" dirty="0" smtClean="0">
              <a:solidFill>
                <a:schemeClr val="tx1">
                  <a:lumMod val="65000"/>
                  <a:lumOff val="35000"/>
                </a:schemeClr>
              </a:solidFill>
              <a:latin typeface="Franklin Gothic Medium" panose="020B0603020102020204" pitchFamily="34" charset="0"/>
            </a:endParaRP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RITIRATI </a:t>
            </a:r>
            <a:r>
              <a:rPr lang="it-IT" sz="2400" dirty="0">
                <a:solidFill>
                  <a:schemeClr val="tx1">
                    <a:lumMod val="65000"/>
                    <a:lumOff val="35000"/>
                  </a:schemeClr>
                </a:solidFill>
                <a:latin typeface="Franklin Gothic Medium" panose="020B0603020102020204" pitchFamily="34" charset="0"/>
              </a:rPr>
              <a:t>DAL </a:t>
            </a:r>
            <a:r>
              <a:rPr lang="it-IT" sz="2400" dirty="0" smtClean="0">
                <a:solidFill>
                  <a:schemeClr val="tx1">
                    <a:lumMod val="65000"/>
                    <a:lumOff val="35000"/>
                  </a:schemeClr>
                </a:solidFill>
                <a:latin typeface="Franklin Gothic Medium" panose="020B0603020102020204" pitchFamily="34" charset="0"/>
              </a:rPr>
              <a:t>COMMERCIO</a:t>
            </a: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E </a:t>
            </a:r>
            <a:r>
              <a:rPr lang="it-IT" sz="2400" dirty="0">
                <a:solidFill>
                  <a:schemeClr val="tx1">
                    <a:lumMod val="65000"/>
                    <a:lumOff val="35000"/>
                  </a:schemeClr>
                </a:solidFill>
                <a:latin typeface="Franklin Gothic Medium" panose="020B0603020102020204" pitchFamily="34" charset="0"/>
              </a:rPr>
              <a:t>NON </a:t>
            </a:r>
            <a:r>
              <a:rPr lang="it-IT" sz="2400" dirty="0" smtClean="0">
                <a:solidFill>
                  <a:schemeClr val="tx1">
                    <a:lumMod val="65000"/>
                    <a:lumOff val="35000"/>
                  </a:schemeClr>
                </a:solidFill>
                <a:latin typeface="Franklin Gothic Medium" panose="020B0603020102020204" pitchFamily="34" charset="0"/>
              </a:rPr>
              <a:t>POSSONO ESSERE </a:t>
            </a:r>
            <a:r>
              <a:rPr lang="it-IT" sz="2400" dirty="0">
                <a:solidFill>
                  <a:schemeClr val="tx1">
                    <a:lumMod val="65000"/>
                    <a:lumOff val="35000"/>
                  </a:schemeClr>
                </a:solidFill>
                <a:latin typeface="Franklin Gothic Medium" panose="020B0603020102020204" pitchFamily="34" charset="0"/>
              </a:rPr>
              <a:t>INCORPORATI O INSTALLATI IN </a:t>
            </a:r>
            <a:r>
              <a:rPr lang="it-IT" sz="2400" dirty="0" smtClean="0">
                <a:solidFill>
                  <a:schemeClr val="tx1">
                    <a:lumMod val="65000"/>
                    <a:lumOff val="35000"/>
                  </a:schemeClr>
                </a:solidFill>
                <a:latin typeface="Franklin Gothic Medium" panose="020B0603020102020204" pitchFamily="34" charset="0"/>
              </a:rPr>
              <a:t>EDIFICI</a:t>
            </a:r>
          </a:p>
        </p:txBody>
      </p:sp>
    </p:spTree>
    <p:extLst>
      <p:ext uri="{BB962C8B-B14F-4D97-AF65-F5344CB8AC3E}">
        <p14:creationId xmlns:p14="http://schemas.microsoft.com/office/powerpoint/2010/main" val="2345463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2951820" y="5337213"/>
            <a:ext cx="5940659" cy="828091"/>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000" dirty="0" smtClean="0">
                <a:latin typeface="Franklin Gothic Medium" panose="020B0603020102020204" pitchFamily="34" charset="0"/>
              </a:rPr>
              <a:t>RITIRO DAL COMMERCIO E DIVIETO DI INCORPORAZIONE O INSTALLAZIONE DEI PDC IN EDIFICI</a:t>
            </a:r>
            <a:endParaRPr lang="it-IT" sz="2000" dirty="0">
              <a:latin typeface="Franklin Gothic Medium" panose="020B0603020102020204" pitchFamily="34" charset="0"/>
            </a:endParaRPr>
          </a:p>
        </p:txBody>
      </p:sp>
      <p:sp>
        <p:nvSpPr>
          <p:cNvPr id="15" name="Freccia in giù 14"/>
          <p:cNvSpPr/>
          <p:nvPr/>
        </p:nvSpPr>
        <p:spPr>
          <a:xfrm>
            <a:off x="5148065" y="4653136"/>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10" name="Rettangolo arrotondato 9"/>
          <p:cNvSpPr/>
          <p:nvPr/>
        </p:nvSpPr>
        <p:spPr>
          <a:xfrm>
            <a:off x="2864625" y="3789040"/>
            <a:ext cx="6115047" cy="115212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latin typeface="Franklin Gothic Medium" panose="020B0603020102020204" pitchFamily="34" charset="0"/>
              </a:rPr>
              <a:t>(Entro 90 gg) Emanazione di</a:t>
            </a:r>
          </a:p>
          <a:p>
            <a:pPr algn="ctr"/>
            <a:r>
              <a:rPr lang="it-IT" sz="2400" u="sng" dirty="0" smtClean="0">
                <a:latin typeface="Franklin Gothic Medium" panose="020B0603020102020204" pitchFamily="34" charset="0"/>
              </a:rPr>
              <a:t>provvedimento motivato</a:t>
            </a:r>
          </a:p>
          <a:p>
            <a:pPr algn="ctr"/>
            <a:r>
              <a:rPr lang="it-IT" sz="2400" i="1" dirty="0">
                <a:latin typeface="Franklin Gothic Medium" panose="020B0603020102020204" pitchFamily="34" charset="0"/>
              </a:rPr>
              <a:t>al Fabbricante </a:t>
            </a:r>
            <a:r>
              <a:rPr lang="it-IT" sz="2400" i="1" dirty="0" smtClean="0">
                <a:latin typeface="Franklin Gothic Medium" panose="020B0603020102020204" pitchFamily="34" charset="0"/>
              </a:rPr>
              <a:t>e al </a:t>
            </a:r>
            <a:r>
              <a:rPr lang="it-IT" sz="2400" i="1" dirty="0">
                <a:latin typeface="Franklin Gothic Medium" panose="020B0603020102020204" pitchFamily="34" charset="0"/>
              </a:rPr>
              <a:t>Distributore </a:t>
            </a:r>
            <a:r>
              <a:rPr lang="it-IT" sz="2400" i="1" dirty="0" smtClean="0">
                <a:latin typeface="Franklin Gothic Medium" panose="020B0603020102020204" pitchFamily="34" charset="0"/>
              </a:rPr>
              <a:t>e all’Impresa</a:t>
            </a:r>
            <a:endParaRPr lang="it-IT" sz="2400" dirty="0">
              <a:latin typeface="Franklin Gothic Medium" panose="020B0603020102020204" pitchFamily="34" charset="0"/>
            </a:endParaRPr>
          </a:p>
        </p:txBody>
      </p:sp>
      <p:sp>
        <p:nvSpPr>
          <p:cNvPr id="14" name="Freccia in giù 13"/>
          <p:cNvSpPr/>
          <p:nvPr/>
        </p:nvSpPr>
        <p:spPr>
          <a:xfrm>
            <a:off x="5148065" y="3212976"/>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9" name="Rettangolo arrotondato 8"/>
          <p:cNvSpPr/>
          <p:nvPr/>
        </p:nvSpPr>
        <p:spPr>
          <a:xfrm>
            <a:off x="2951820" y="2636912"/>
            <a:ext cx="5940659" cy="828091"/>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sz="2000" dirty="0" smtClean="0">
                <a:latin typeface="Franklin Gothic Medium" panose="020B0603020102020204" pitchFamily="34" charset="0"/>
              </a:rPr>
              <a:t>TEMPORANEA NON COMMERCIABILITA’ DEI PDC</a:t>
            </a:r>
          </a:p>
          <a:p>
            <a:pPr marL="342900" indent="-342900" algn="just">
              <a:buFont typeface="Wingdings" panose="05000000000000000000" pitchFamily="2" charset="2"/>
              <a:buChar char="ü"/>
            </a:pPr>
            <a:r>
              <a:rPr lang="it-IT" sz="2000" dirty="0" smtClean="0">
                <a:latin typeface="Franklin Gothic Medium" panose="020B0603020102020204" pitchFamily="34" charset="0"/>
              </a:rPr>
              <a:t>ORDINE DI SOSPENSIONE DEI LAVORI</a:t>
            </a:r>
            <a:endParaRPr lang="it-IT" sz="2000" dirty="0">
              <a:latin typeface="Franklin Gothic Medium" panose="020B0603020102020204" pitchFamily="34" charset="0"/>
            </a:endParaRPr>
          </a:p>
        </p:txBody>
      </p:sp>
      <p:sp>
        <p:nvSpPr>
          <p:cNvPr id="13" name="Freccia in giù 12"/>
          <p:cNvSpPr/>
          <p:nvPr/>
        </p:nvSpPr>
        <p:spPr>
          <a:xfrm>
            <a:off x="5148065" y="2060848"/>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8" name="Rettangolo arrotondato 7"/>
          <p:cNvSpPr/>
          <p:nvPr/>
        </p:nvSpPr>
        <p:spPr>
          <a:xfrm>
            <a:off x="3059833" y="1266092"/>
            <a:ext cx="5328592" cy="1085456"/>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latin typeface="Franklin Gothic Medium" panose="020B0603020102020204" pitchFamily="34" charset="0"/>
              </a:rPr>
              <a:t>Consegna di</a:t>
            </a:r>
          </a:p>
          <a:p>
            <a:pPr algn="ctr"/>
            <a:r>
              <a:rPr lang="it-IT" sz="2400" u="sng" dirty="0" smtClean="0">
                <a:latin typeface="Franklin Gothic Medium" panose="020B0603020102020204" pitchFamily="34" charset="0"/>
              </a:rPr>
              <a:t>processo verbale di constatazione</a:t>
            </a:r>
            <a:endParaRPr lang="it-IT" sz="2400" dirty="0">
              <a:latin typeface="Franklin Gothic Medium" panose="020B0603020102020204" pitchFamily="34" charset="0"/>
            </a:endParaRPr>
          </a:p>
          <a:p>
            <a:pPr algn="ctr"/>
            <a:r>
              <a:rPr lang="it-IT" sz="2400" i="1" dirty="0" smtClean="0">
                <a:latin typeface="Franklin Gothic Medium" panose="020B0603020102020204" pitchFamily="34" charset="0"/>
              </a:rPr>
              <a:t>al Fabbricante o Distributore o Impresa</a:t>
            </a:r>
            <a:r>
              <a:rPr lang="it-IT" sz="2400" dirty="0" smtClean="0">
                <a:latin typeface="Franklin Gothic Medium" panose="020B0603020102020204" pitchFamily="34" charset="0"/>
              </a:rPr>
              <a:t> </a:t>
            </a:r>
            <a:endParaRPr lang="it-IT" sz="2400" dirty="0">
              <a:latin typeface="Franklin Gothic Medium" panose="020B0603020102020204" pitchFamily="34" charset="0"/>
            </a:endParaRPr>
          </a:p>
        </p:txBody>
      </p:sp>
      <p:sp>
        <p:nvSpPr>
          <p:cNvPr id="12" name="Freccia in giù 11"/>
          <p:cNvSpPr/>
          <p:nvPr/>
        </p:nvSpPr>
        <p:spPr>
          <a:xfrm rot="16200000">
            <a:off x="2483768" y="1348689"/>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18</a:t>
            </a:fld>
            <a:endParaRPr lang="it-IT"/>
          </a:p>
        </p:txBody>
      </p:sp>
      <p:sp>
        <p:nvSpPr>
          <p:cNvPr id="7" name="Rettangolo arrotondato 6"/>
          <p:cNvSpPr/>
          <p:nvPr/>
        </p:nvSpPr>
        <p:spPr>
          <a:xfrm>
            <a:off x="284493" y="1124744"/>
            <a:ext cx="2631323" cy="13681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err="1" smtClean="0">
                <a:latin typeface="Franklin Gothic Medium" panose="020B0603020102020204" pitchFamily="34" charset="0"/>
              </a:rPr>
              <a:t>PdC</a:t>
            </a:r>
            <a:r>
              <a:rPr lang="it-IT" sz="2400" dirty="0" smtClean="0">
                <a:latin typeface="Franklin Gothic Medium" panose="020B0603020102020204" pitchFamily="34" charset="0"/>
              </a:rPr>
              <a:t> non muniti di</a:t>
            </a:r>
          </a:p>
          <a:p>
            <a:pPr algn="just"/>
            <a:r>
              <a:rPr lang="it-IT" sz="2400" dirty="0" smtClean="0">
                <a:latin typeface="Franklin Gothic Medium" panose="020B0603020102020204" pitchFamily="34" charset="0"/>
              </a:rPr>
              <a:t>Marcatura «CE»</a:t>
            </a:r>
          </a:p>
          <a:p>
            <a:pPr algn="just"/>
            <a:r>
              <a:rPr lang="it-IT" sz="2400" dirty="0" smtClean="0">
                <a:latin typeface="Franklin Gothic Medium" panose="020B0603020102020204" pitchFamily="34" charset="0"/>
              </a:rPr>
              <a:t>o DOP</a:t>
            </a:r>
          </a:p>
          <a:p>
            <a:pPr algn="just"/>
            <a:r>
              <a:rPr lang="it-IT" sz="2400" dirty="0" smtClean="0">
                <a:latin typeface="Franklin Gothic Medium" panose="020B0603020102020204" pitchFamily="34" charset="0"/>
              </a:rPr>
              <a:t>o Attestato</a:t>
            </a:r>
            <a:endParaRPr lang="it-IT" sz="2400" dirty="0">
              <a:latin typeface="Franklin Gothic Medium" panose="020B0603020102020204" pitchFamily="34" charset="0"/>
            </a:endParaRPr>
          </a:p>
        </p:txBody>
      </p:sp>
      <p:sp>
        <p:nvSpPr>
          <p:cNvPr id="16" name="Rettangolo arrotondato 15"/>
          <p:cNvSpPr/>
          <p:nvPr/>
        </p:nvSpPr>
        <p:spPr>
          <a:xfrm>
            <a:off x="2139208" y="245525"/>
            <a:ext cx="4783486" cy="792088"/>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24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VIGILANZA</a:t>
            </a:r>
            <a:r>
              <a:rPr lang="it-IT" sz="2400"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 </a:t>
            </a:r>
          </a:p>
          <a:p>
            <a:pPr algn="ctr">
              <a:lnSpc>
                <a:spcPts val="2600"/>
              </a:lnSpc>
            </a:pPr>
            <a:r>
              <a:rPr lang="it-IT" sz="2000" dirty="0" err="1" smtClean="0">
                <a:solidFill>
                  <a:schemeClr val="tx1">
                    <a:lumMod val="65000"/>
                    <a:lumOff val="35000"/>
                  </a:schemeClr>
                </a:solidFill>
                <a:latin typeface="Franklin Gothic Medium" panose="020B0603020102020204" pitchFamily="34" charset="0"/>
              </a:rPr>
              <a:t>d.p.r</a:t>
            </a:r>
            <a:r>
              <a:rPr lang="it-IT" sz="2000" dirty="0" smtClean="0">
                <a:solidFill>
                  <a:schemeClr val="tx1">
                    <a:lumMod val="65000"/>
                    <a:lumOff val="35000"/>
                  </a:schemeClr>
                </a:solidFill>
                <a:latin typeface="Franklin Gothic Medium" panose="020B0603020102020204" pitchFamily="34" charset="0"/>
              </a:rPr>
              <a:t> . n° 246 del 21/04/1993 - art. 11 </a:t>
            </a:r>
            <a:endParaRPr lang="it-IT" sz="20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864481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19</a:t>
            </a:fld>
            <a:endParaRPr lang="it-IT"/>
          </a:p>
        </p:txBody>
      </p:sp>
      <p:sp>
        <p:nvSpPr>
          <p:cNvPr id="6" name="Rettangolo arrotondato 5"/>
          <p:cNvSpPr/>
          <p:nvPr/>
        </p:nvSpPr>
        <p:spPr>
          <a:xfrm>
            <a:off x="395536" y="1916832"/>
            <a:ext cx="8270830" cy="367240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a:solidFill>
                  <a:schemeClr val="tx1">
                    <a:lumMod val="50000"/>
                    <a:lumOff val="50000"/>
                  </a:schemeClr>
                </a:solidFill>
                <a:latin typeface="Franklin Gothic Medium" panose="020B0603020102020204" pitchFamily="34" charset="0"/>
              </a:rPr>
              <a:t>O</a:t>
            </a:r>
            <a:r>
              <a:rPr lang="it-IT" sz="2400" dirty="0" smtClean="0">
                <a:solidFill>
                  <a:schemeClr val="tx1">
                    <a:lumMod val="50000"/>
                    <a:lumOff val="50000"/>
                  </a:schemeClr>
                </a:solidFill>
                <a:latin typeface="Franklin Gothic Medium" panose="020B0603020102020204" pitchFamily="34" charset="0"/>
              </a:rPr>
              <a:t>gni fornitura in cantiere di componenti strutturali in acciaio ed alluminio deve essere accompagnata da DOP e marcatura &lt;CE&gt; secondo la norma armonizzata EN 1090-1.</a:t>
            </a:r>
          </a:p>
          <a:p>
            <a:pPr algn="just"/>
            <a:endParaRPr lang="it-IT" sz="2400" dirty="0">
              <a:solidFill>
                <a:schemeClr val="tx1">
                  <a:lumMod val="50000"/>
                  <a:lumOff val="50000"/>
                </a:schemeClr>
              </a:solidFill>
              <a:latin typeface="Franklin Gothic Medium" panose="020B0603020102020204" pitchFamily="34" charset="0"/>
            </a:endParaRPr>
          </a:p>
          <a:p>
            <a:pPr algn="just"/>
            <a:r>
              <a:rPr lang="it-IT" sz="2400" dirty="0" smtClean="0">
                <a:solidFill>
                  <a:schemeClr val="tx1">
                    <a:lumMod val="50000"/>
                    <a:lumOff val="50000"/>
                  </a:schemeClr>
                </a:solidFill>
                <a:latin typeface="Franklin Gothic Medium" panose="020B0603020102020204" pitchFamily="34" charset="0"/>
              </a:rPr>
              <a:t>Ai fini dell’impiego di tali prodotti nelle opere di costruzione non serve più l’attestazione di avvenuta dichiarazione dell’attività di centro di trasformazione prezzo il STC del Consiglio Superiore dei Lavori Pubblici.</a:t>
            </a:r>
          </a:p>
        </p:txBody>
      </p:sp>
      <p:sp>
        <p:nvSpPr>
          <p:cNvPr id="8" name="Rettangolo arrotondato 7"/>
          <p:cNvSpPr/>
          <p:nvPr/>
        </p:nvSpPr>
        <p:spPr>
          <a:xfrm>
            <a:off x="1362599" y="160667"/>
            <a:ext cx="6336704" cy="1687890"/>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DALL’1/7/14 MARCATURA </a:t>
            </a:r>
            <a:r>
              <a:rPr lang="it-IT" sz="2400" b="1" dirty="0">
                <a:solidFill>
                  <a:schemeClr val="tx1">
                    <a:lumMod val="50000"/>
                    <a:lumOff val="50000"/>
                  </a:schemeClr>
                </a:solidFill>
                <a:latin typeface="Franklin Gothic Medium" panose="020B0603020102020204" pitchFamily="34" charset="0"/>
              </a:rPr>
              <a:t>«CE» </a:t>
            </a:r>
            <a:r>
              <a:rPr lang="it-IT" sz="2400" b="1" dirty="0" smtClean="0">
                <a:solidFill>
                  <a:schemeClr val="tx1">
                    <a:lumMod val="50000"/>
                    <a:lumOff val="50000"/>
                  </a:schemeClr>
                </a:solidFill>
                <a:latin typeface="Franklin Gothic Medium" panose="020B0603020102020204" pitchFamily="34" charset="0"/>
              </a:rPr>
              <a:t>+ DOP PER</a:t>
            </a:r>
          </a:p>
          <a:p>
            <a:pPr algn="ctr"/>
            <a:r>
              <a:rPr lang="it-IT" sz="2400" b="1" dirty="0" smtClean="0">
                <a:solidFill>
                  <a:schemeClr val="tx1">
                    <a:lumMod val="50000"/>
                    <a:lumOff val="50000"/>
                  </a:schemeClr>
                </a:solidFill>
                <a:latin typeface="Franklin Gothic Medium" panose="020B0603020102020204" pitchFamily="34" charset="0"/>
                <a:ea typeface="Adobe Gothic Std B" pitchFamily="34" charset="-128"/>
                <a:cs typeface="Miriam" pitchFamily="34" charset="-79"/>
              </a:rPr>
              <a:t>I COMPONENTI STRUTTURALI IN ACCIAIO ED ALLUMINIO</a:t>
            </a:r>
            <a:endPar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231518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2</a:t>
            </a:fld>
            <a:endParaRPr lang="it-IT"/>
          </a:p>
        </p:txBody>
      </p:sp>
      <p:sp>
        <p:nvSpPr>
          <p:cNvPr id="8" name="Rettangolo arrotondato 7"/>
          <p:cNvSpPr/>
          <p:nvPr/>
        </p:nvSpPr>
        <p:spPr>
          <a:xfrm>
            <a:off x="1187624" y="2764233"/>
            <a:ext cx="6768752" cy="2387501"/>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just"/>
            <a:r>
              <a:rPr lang="it-IT" sz="2400" dirty="0">
                <a:solidFill>
                  <a:schemeClr val="tx1">
                    <a:lumMod val="65000"/>
                    <a:lumOff val="35000"/>
                  </a:schemeClr>
                </a:solidFill>
                <a:latin typeface="Franklin Gothic Medium" panose="020B0603020102020204" pitchFamily="34" charset="0"/>
              </a:rPr>
              <a:t>Applicando </a:t>
            </a:r>
            <a:r>
              <a:rPr lang="it-IT" sz="2400" dirty="0" smtClean="0">
                <a:solidFill>
                  <a:schemeClr val="tx1">
                    <a:lumMod val="65000"/>
                    <a:lumOff val="35000"/>
                  </a:schemeClr>
                </a:solidFill>
                <a:latin typeface="Franklin Gothic Medium" panose="020B0603020102020204" pitchFamily="34" charset="0"/>
              </a:rPr>
              <a:t>la </a:t>
            </a:r>
            <a:r>
              <a:rPr lang="it-IT" sz="2400" i="1" dirty="0" smtClean="0">
                <a:solidFill>
                  <a:schemeClr val="tx1">
                    <a:lumMod val="65000"/>
                    <a:lumOff val="35000"/>
                  </a:schemeClr>
                </a:solidFill>
                <a:latin typeface="Franklin Gothic Medium" panose="020B0603020102020204" pitchFamily="34" charset="0"/>
              </a:rPr>
              <a:t>nuova </a:t>
            </a:r>
            <a:r>
              <a:rPr lang="it-IT" sz="2400" dirty="0" smtClean="0">
                <a:solidFill>
                  <a:schemeClr val="tx1">
                    <a:lumMod val="65000"/>
                    <a:lumOff val="35000"/>
                  </a:schemeClr>
                </a:solidFill>
                <a:latin typeface="Franklin Gothic Medium" panose="020B0603020102020204" pitchFamily="34" charset="0"/>
              </a:rPr>
              <a:t>Marcatura «CE», </a:t>
            </a:r>
            <a:r>
              <a:rPr lang="it-IT" sz="2800" b="1" dirty="0" smtClean="0">
                <a:solidFill>
                  <a:schemeClr val="tx1">
                    <a:lumMod val="65000"/>
                    <a:lumOff val="35000"/>
                  </a:schemeClr>
                </a:solidFill>
                <a:latin typeface="Franklin Gothic Medium" panose="020B0603020102020204" pitchFamily="34" charset="0"/>
              </a:rPr>
              <a:t>il</a:t>
            </a:r>
            <a:r>
              <a:rPr lang="it-IT" sz="2800" b="1" i="1" dirty="0" smtClean="0">
                <a:solidFill>
                  <a:schemeClr val="tx1">
                    <a:lumMod val="65000"/>
                    <a:lumOff val="35000"/>
                  </a:schemeClr>
                </a:solidFill>
                <a:latin typeface="Franklin Gothic Medium" panose="020B0603020102020204" pitchFamily="34" charset="0"/>
              </a:rPr>
              <a:t> </a:t>
            </a:r>
            <a:r>
              <a:rPr lang="it-IT" sz="2400" b="1" i="1" dirty="0" smtClean="0">
                <a:solidFill>
                  <a:schemeClr val="tx1">
                    <a:lumMod val="65000"/>
                    <a:lumOff val="35000"/>
                  </a:schemeClr>
                </a:solidFill>
                <a:latin typeface="Franklin Gothic Medium" panose="020B0603020102020204" pitchFamily="34" charset="0"/>
              </a:rPr>
              <a:t>Fabbricante</a:t>
            </a:r>
            <a:r>
              <a:rPr lang="it-IT" sz="2400" b="1" dirty="0" smtClean="0">
                <a:solidFill>
                  <a:schemeClr val="tx1">
                    <a:lumMod val="65000"/>
                    <a:lumOff val="35000"/>
                  </a:schemeClr>
                </a:solidFill>
                <a:latin typeface="Franklin Gothic Medium" panose="020B0603020102020204" pitchFamily="34" charset="0"/>
              </a:rPr>
              <a:t> si assume la responsabilità della conformità del prodotto</a:t>
            </a:r>
            <a:r>
              <a:rPr lang="it-IT" sz="2400" dirty="0" smtClean="0">
                <a:solidFill>
                  <a:schemeClr val="tx1">
                    <a:lumMod val="65000"/>
                    <a:lumOff val="35000"/>
                  </a:schemeClr>
                </a:solidFill>
                <a:latin typeface="Franklin Gothic Medium" panose="020B0603020102020204" pitchFamily="34" charset="0"/>
              </a:rPr>
              <a:t> da costruzione </a:t>
            </a:r>
            <a:r>
              <a:rPr lang="it-IT" sz="2400" b="1" dirty="0" smtClean="0">
                <a:solidFill>
                  <a:schemeClr val="tx1">
                    <a:lumMod val="65000"/>
                    <a:lumOff val="35000"/>
                  </a:schemeClr>
                </a:solidFill>
                <a:latin typeface="Franklin Gothic Medium" panose="020B0603020102020204" pitchFamily="34" charset="0"/>
              </a:rPr>
              <a:t>con le prestazioni</a:t>
            </a:r>
            <a:r>
              <a:rPr lang="it-IT" sz="2400" dirty="0" smtClean="0">
                <a:solidFill>
                  <a:schemeClr val="tx1">
                    <a:lumMod val="65000"/>
                    <a:lumOff val="35000"/>
                  </a:schemeClr>
                </a:solidFill>
                <a:latin typeface="Franklin Gothic Medium" panose="020B0603020102020204" pitchFamily="34" charset="0"/>
              </a:rPr>
              <a:t> </a:t>
            </a:r>
            <a:r>
              <a:rPr lang="it-IT" sz="2400" dirty="0">
                <a:solidFill>
                  <a:schemeClr val="tx1">
                    <a:lumMod val="65000"/>
                    <a:lumOff val="35000"/>
                  </a:schemeClr>
                </a:solidFill>
                <a:latin typeface="Franklin Gothic Medium" panose="020B0603020102020204" pitchFamily="34" charset="0"/>
              </a:rPr>
              <a:t>da </a:t>
            </a:r>
            <a:r>
              <a:rPr lang="it-IT" sz="2400" dirty="0" smtClean="0">
                <a:solidFill>
                  <a:schemeClr val="tx1">
                    <a:lumMod val="65000"/>
                    <a:lumOff val="35000"/>
                  </a:schemeClr>
                </a:solidFill>
                <a:latin typeface="Franklin Gothic Medium" panose="020B0603020102020204" pitchFamily="34" charset="0"/>
              </a:rPr>
              <a:t>esso stesso dichiarate </a:t>
            </a:r>
            <a:r>
              <a:rPr lang="it-IT" sz="2400" dirty="0">
                <a:solidFill>
                  <a:schemeClr val="tx1">
                    <a:lumMod val="65000"/>
                    <a:lumOff val="35000"/>
                  </a:schemeClr>
                </a:solidFill>
                <a:latin typeface="Franklin Gothic Medium" panose="020B0603020102020204" pitchFamily="34" charset="0"/>
              </a:rPr>
              <a:t>nella Dichiarazione di </a:t>
            </a:r>
            <a:r>
              <a:rPr lang="it-IT" sz="2400" dirty="0" smtClean="0">
                <a:solidFill>
                  <a:schemeClr val="tx1">
                    <a:lumMod val="65000"/>
                    <a:lumOff val="35000"/>
                  </a:schemeClr>
                </a:solidFill>
                <a:latin typeface="Franklin Gothic Medium" panose="020B0603020102020204" pitchFamily="34" charset="0"/>
              </a:rPr>
              <a:t>Prestazione, </a:t>
            </a:r>
            <a:r>
              <a:rPr lang="it-IT" sz="2400" b="1" dirty="0" smtClean="0">
                <a:solidFill>
                  <a:schemeClr val="tx1">
                    <a:lumMod val="65000"/>
                    <a:lumOff val="35000"/>
                  </a:schemeClr>
                </a:solidFill>
                <a:latin typeface="Franklin Gothic Medium" panose="020B0603020102020204" pitchFamily="34" charset="0"/>
              </a:rPr>
              <a:t>DOP</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endParaRPr>
          </a:p>
        </p:txBody>
      </p:sp>
      <p:sp>
        <p:nvSpPr>
          <p:cNvPr id="4" name="Freccia in giù 3"/>
          <p:cNvSpPr/>
          <p:nvPr/>
        </p:nvSpPr>
        <p:spPr>
          <a:xfrm>
            <a:off x="4013118" y="1556791"/>
            <a:ext cx="1152128" cy="1440161"/>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chemeClr val="accent5">
                  <a:lumMod val="50000"/>
                </a:schemeClr>
              </a:solidFill>
            </a:endParaRPr>
          </a:p>
        </p:txBody>
      </p:sp>
      <p:sp>
        <p:nvSpPr>
          <p:cNvPr id="6" name="Rettangolo arrotondato 5"/>
          <p:cNvSpPr/>
          <p:nvPr/>
        </p:nvSpPr>
        <p:spPr>
          <a:xfrm>
            <a:off x="1991326" y="263751"/>
            <a:ext cx="5192598" cy="1505962"/>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smtClean="0">
                <a:solidFill>
                  <a:schemeClr val="tx1">
                    <a:lumMod val="65000"/>
                    <a:lumOff val="35000"/>
                  </a:schemeClr>
                </a:solidFill>
                <a:latin typeface="Franklin Gothic Medium" panose="020B0603020102020204" pitchFamily="34" charset="0"/>
              </a:rPr>
              <a:t>DEFINIZIONI:</a:t>
            </a:r>
            <a:endParaRPr lang="it-IT" sz="2400" dirty="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LA MARCATURA «CE»</a:t>
            </a:r>
          </a:p>
          <a:p>
            <a:pPr algn="ctr"/>
            <a:r>
              <a:rPr lang="it-IT" sz="2400" dirty="0" smtClean="0">
                <a:solidFill>
                  <a:schemeClr val="tx1">
                    <a:lumMod val="65000"/>
                    <a:lumOff val="35000"/>
                  </a:schemeClr>
                </a:solidFill>
                <a:latin typeface="Franklin Gothic Medium" panose="020B0603020102020204" pitchFamily="34" charset="0"/>
              </a:rPr>
              <a:t>(secondo il Reg. CPR 305/2011)</a:t>
            </a:r>
            <a:endParaRPr lang="it-IT" sz="24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11798436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20</a:t>
            </a:fld>
            <a:endParaRPr lang="it-IT"/>
          </a:p>
        </p:txBody>
      </p:sp>
      <p:sp>
        <p:nvSpPr>
          <p:cNvPr id="6" name="Rettangolo arrotondato 5"/>
          <p:cNvSpPr/>
          <p:nvPr/>
        </p:nvSpPr>
        <p:spPr>
          <a:xfrm>
            <a:off x="395536" y="1484784"/>
            <a:ext cx="8270830" cy="439248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fontScale="62500" lnSpcReduction="20000"/>
          </a:bodyPr>
          <a:lstStyle/>
          <a:p>
            <a:pPr algn="just"/>
            <a:r>
              <a:rPr lang="it-IT" sz="2400" i="1" dirty="0" smtClean="0">
                <a:solidFill>
                  <a:schemeClr val="tx1">
                    <a:lumMod val="50000"/>
                    <a:lumOff val="50000"/>
                  </a:schemeClr>
                </a:solidFill>
                <a:latin typeface="Franklin Gothic Medium" panose="020B0603020102020204" pitchFamily="34" charset="0"/>
              </a:rPr>
              <a:t>DEROGA: PRODOTTO IN UN PROCESSO NON IN SERIE.</a:t>
            </a:r>
          </a:p>
          <a:p>
            <a:pPr algn="just"/>
            <a:endParaRPr lang="it-IT" sz="2400" i="1" dirty="0">
              <a:solidFill>
                <a:schemeClr val="tx1">
                  <a:lumMod val="50000"/>
                  <a:lumOff val="50000"/>
                </a:schemeClr>
              </a:solidFill>
              <a:latin typeface="Franklin Gothic Medium" panose="020B0603020102020204" pitchFamily="34" charset="0"/>
            </a:endParaRPr>
          </a:p>
          <a:p>
            <a:pPr algn="just"/>
            <a:r>
              <a:rPr lang="it-IT" sz="2400" dirty="0">
                <a:latin typeface="Franklin Gothic Medium" panose="020B0603020102020204" pitchFamily="34" charset="0"/>
              </a:rPr>
              <a:t>L</a:t>
            </a:r>
            <a:r>
              <a:rPr lang="it-IT" sz="2400" dirty="0" smtClean="0">
                <a:latin typeface="Franklin Gothic Medium" panose="020B0603020102020204" pitchFamily="34" charset="0"/>
              </a:rPr>
              <a:t>’impresa </a:t>
            </a:r>
            <a:r>
              <a:rPr lang="it-IT" sz="2400" dirty="0">
                <a:latin typeface="Franklin Gothic Medium" panose="020B0603020102020204" pitchFamily="34" charset="0"/>
              </a:rPr>
              <a:t>di costruzioni </a:t>
            </a:r>
            <a:r>
              <a:rPr lang="it-IT" sz="2400" dirty="0" smtClean="0">
                <a:latin typeface="Franklin Gothic Medium" panose="020B0603020102020204" pitchFamily="34" charset="0"/>
              </a:rPr>
              <a:t>risulterà </a:t>
            </a:r>
            <a:r>
              <a:rPr lang="it-IT" sz="2400" dirty="0">
                <a:latin typeface="Franklin Gothic Medium" panose="020B0603020102020204" pitchFamily="34" charset="0"/>
              </a:rPr>
              <a:t>comunque responsabile della sicurezza dell’incorporazione del prodotto nell’opera in costruzione, dovendo rispettare le regole nazionali applicabili.</a:t>
            </a:r>
          </a:p>
          <a:p>
            <a:pPr algn="just"/>
            <a:endParaRPr lang="it-IT" sz="2400" dirty="0" smtClean="0">
              <a:latin typeface="Franklin Gothic Medium" panose="020B0603020102020204" pitchFamily="34" charset="0"/>
            </a:endParaRPr>
          </a:p>
          <a:p>
            <a:pPr algn="just"/>
            <a:r>
              <a:rPr lang="it-IT" sz="2400" dirty="0" smtClean="0">
                <a:latin typeface="Franklin Gothic Medium" panose="020B0603020102020204" pitchFamily="34" charset="0"/>
              </a:rPr>
              <a:t>È </a:t>
            </a:r>
            <a:r>
              <a:rPr lang="it-IT" sz="2400" dirty="0">
                <a:latin typeface="Franklin Gothic Medium" panose="020B0603020102020204" pitchFamily="34" charset="0"/>
              </a:rPr>
              <a:t>bena anche ricordare che l’accettazione dei materiali in cantiere è prerogativa del Direttore dei Lavori.</a:t>
            </a:r>
          </a:p>
          <a:p>
            <a:pPr algn="just"/>
            <a:r>
              <a:rPr lang="it-IT" sz="2400" dirty="0">
                <a:latin typeface="Franklin Gothic Medium" panose="020B0603020102020204" pitchFamily="34" charset="0"/>
              </a:rPr>
              <a:t> </a:t>
            </a:r>
          </a:p>
          <a:p>
            <a:pPr algn="just"/>
            <a:r>
              <a:rPr lang="it-IT" sz="2400" dirty="0" smtClean="0">
                <a:latin typeface="Franklin Gothic Medium" panose="020B0603020102020204" pitchFamily="34" charset="0"/>
              </a:rPr>
              <a:t>E’ </a:t>
            </a:r>
            <a:r>
              <a:rPr lang="it-IT" sz="2400" dirty="0">
                <a:latin typeface="Franklin Gothic Medium" panose="020B0603020102020204" pitchFamily="34" charset="0"/>
              </a:rPr>
              <a:t>comunque necessario che i materiali rispondano ai requisiti di progetto. Nel caso degli aggregati la verifica della rispondenza dovrà avvenire eseguendo le prove per le varie caratteristiche coerentemente con le norme di prova indicate nella norma </a:t>
            </a:r>
            <a:r>
              <a:rPr lang="it-IT" sz="2400" dirty="0" smtClean="0">
                <a:latin typeface="Franklin Gothic Medium" panose="020B0603020102020204" pitchFamily="34" charset="0"/>
              </a:rPr>
              <a:t>armonizzata.</a:t>
            </a:r>
          </a:p>
          <a:p>
            <a:pPr algn="just"/>
            <a:endParaRPr lang="it-IT" sz="2400" dirty="0" smtClean="0">
              <a:latin typeface="Franklin Gothic Medium" panose="020B0603020102020204" pitchFamily="34" charset="0"/>
            </a:endParaRPr>
          </a:p>
          <a:p>
            <a:pPr algn="just"/>
            <a:r>
              <a:rPr lang="it-IT" sz="2400" smtClean="0">
                <a:latin typeface="Franklin Gothic Medium" panose="020B0603020102020204" pitchFamily="34" charset="0"/>
              </a:rPr>
              <a:t>Particolare </a:t>
            </a:r>
            <a:r>
              <a:rPr lang="it-IT" sz="2400" dirty="0">
                <a:latin typeface="Franklin Gothic Medium" panose="020B0603020102020204" pitchFamily="34" charset="0"/>
              </a:rPr>
              <a:t>attenzione dovrà essere rivolta a garantire la “costanza di prestazione” del materiale nei riguardi delle caratteristiche di progetto</a:t>
            </a:r>
            <a:r>
              <a:rPr lang="it-IT" sz="2400">
                <a:latin typeface="Franklin Gothic Medium" panose="020B0603020102020204" pitchFamily="34" charset="0"/>
              </a:rPr>
              <a:t>. </a:t>
            </a:r>
            <a:endParaRPr lang="it-IT" sz="2400" smtClean="0">
              <a:latin typeface="Franklin Gothic Medium" panose="020B0603020102020204" pitchFamily="34" charset="0"/>
            </a:endParaRPr>
          </a:p>
          <a:p>
            <a:pPr algn="just"/>
            <a:endParaRPr lang="it-IT" sz="2400" dirty="0">
              <a:latin typeface="Franklin Gothic Medium" panose="020B0603020102020204" pitchFamily="34" charset="0"/>
            </a:endParaRPr>
          </a:p>
          <a:p>
            <a:pPr algn="just"/>
            <a:r>
              <a:rPr lang="it-IT" sz="2400" dirty="0">
                <a:latin typeface="Franklin Gothic Medium" panose="020B0603020102020204" pitchFamily="34" charset="0"/>
              </a:rPr>
              <a:t>Su tale ultimo aspetto, un’impresa in possesso di un sistema certificato di controllo qualità UNI EN ISO 9001 deve avere le procedure per gestire in qualità anche le attività connesse al riutilizzo del materiale da scavo. In questo modo risponderebbe al requisito della marcatura CE che richiede un sistema FPC (Controllo della produzione in fabbrica), garantendo maggiormente la Direzione Lavori nei riguardi della costanza di prestazione del materiale impiegato.</a:t>
            </a:r>
          </a:p>
        </p:txBody>
      </p:sp>
      <p:sp>
        <p:nvSpPr>
          <p:cNvPr id="8" name="Rettangolo arrotondato 7"/>
          <p:cNvSpPr/>
          <p:nvPr/>
        </p:nvSpPr>
        <p:spPr>
          <a:xfrm>
            <a:off x="1362599" y="188640"/>
            <a:ext cx="6336704" cy="1168539"/>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NO MARCATURA CE PER</a:t>
            </a:r>
          </a:p>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IL MATERIALE DA SCAVO</a:t>
            </a:r>
            <a:endPar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349033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3</a:t>
            </a:fld>
            <a:endParaRPr lang="it-IT"/>
          </a:p>
        </p:txBody>
      </p:sp>
      <p:sp>
        <p:nvSpPr>
          <p:cNvPr id="5" name="Rettangolo arrotondato 4"/>
          <p:cNvSpPr/>
          <p:nvPr/>
        </p:nvSpPr>
        <p:spPr>
          <a:xfrm>
            <a:off x="193598" y="260649"/>
            <a:ext cx="4666434" cy="5256583"/>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normAutofit lnSpcReduction="10000"/>
          </a:bodyPr>
          <a:lstStyle/>
          <a:p>
            <a:pPr algn="just"/>
            <a:r>
              <a:rPr lang="it-IT" sz="2400" dirty="0" smtClean="0">
                <a:solidFill>
                  <a:schemeClr val="tx1">
                    <a:lumMod val="65000"/>
                    <a:lumOff val="35000"/>
                  </a:schemeClr>
                </a:solidFill>
                <a:latin typeface="Franklin Gothic Medium" panose="020B0603020102020204" pitchFamily="34" charset="0"/>
              </a:rPr>
              <a:t>Il </a:t>
            </a:r>
            <a:r>
              <a:rPr lang="it-IT" sz="2400" i="1" dirty="0" smtClean="0">
                <a:solidFill>
                  <a:schemeClr val="tx1">
                    <a:lumMod val="65000"/>
                    <a:lumOff val="35000"/>
                  </a:schemeClr>
                </a:solidFill>
                <a:latin typeface="Franklin Gothic Medium" panose="020B0603020102020204" pitchFamily="34" charset="0"/>
              </a:rPr>
              <a:t>Fabbricante</a:t>
            </a:r>
            <a:r>
              <a:rPr lang="it-IT" sz="2400" dirty="0" smtClean="0">
                <a:solidFill>
                  <a:schemeClr val="tx1">
                    <a:lumMod val="65000"/>
                    <a:lumOff val="35000"/>
                  </a:schemeClr>
                </a:solidFill>
                <a:latin typeface="Franklin Gothic Medium" panose="020B0603020102020204" pitchFamily="34" charset="0"/>
              </a:rPr>
              <a:t> deve apporre la Marcatura «CE» in modo</a:t>
            </a:r>
          </a:p>
          <a:p>
            <a:pPr algn="ctr"/>
            <a:r>
              <a:rPr lang="it-IT" sz="2400" dirty="0">
                <a:solidFill>
                  <a:schemeClr val="tx1">
                    <a:lumMod val="65000"/>
                    <a:lumOff val="35000"/>
                  </a:schemeClr>
                </a:solidFill>
                <a:latin typeface="Franklin Gothic Medium" panose="020B0603020102020204" pitchFamily="34" charset="0"/>
              </a:rPr>
              <a:t>v</a:t>
            </a:r>
            <a:r>
              <a:rPr lang="it-IT" sz="2400" dirty="0" smtClean="0">
                <a:solidFill>
                  <a:schemeClr val="tx1">
                    <a:lumMod val="65000"/>
                    <a:lumOff val="35000"/>
                  </a:schemeClr>
                </a:solidFill>
                <a:latin typeface="Franklin Gothic Medium" panose="020B0603020102020204" pitchFamily="34" charset="0"/>
              </a:rPr>
              <a:t>isibile,</a:t>
            </a:r>
          </a:p>
          <a:p>
            <a:pPr algn="ctr"/>
            <a:r>
              <a:rPr lang="it-IT" sz="2400" dirty="0" smtClean="0">
                <a:solidFill>
                  <a:schemeClr val="tx1">
                    <a:lumMod val="65000"/>
                    <a:lumOff val="35000"/>
                  </a:schemeClr>
                </a:solidFill>
                <a:latin typeface="Franklin Gothic Medium" panose="020B0603020102020204" pitchFamily="34" charset="0"/>
              </a:rPr>
              <a:t>leggibile,</a:t>
            </a:r>
          </a:p>
          <a:p>
            <a:pPr algn="ctr"/>
            <a:r>
              <a:rPr lang="it-IT" sz="2400" dirty="0" smtClean="0">
                <a:solidFill>
                  <a:schemeClr val="tx1">
                    <a:lumMod val="65000"/>
                    <a:lumOff val="35000"/>
                  </a:schemeClr>
                </a:solidFill>
                <a:latin typeface="Franklin Gothic Medium" panose="020B0603020102020204" pitchFamily="34" charset="0"/>
              </a:rPr>
              <a:t>e indelebile </a:t>
            </a:r>
          </a:p>
          <a:p>
            <a:pPr algn="ctr"/>
            <a:r>
              <a:rPr lang="it-IT" sz="2400" b="1" dirty="0" smtClean="0">
                <a:solidFill>
                  <a:schemeClr val="tx1">
                    <a:lumMod val="65000"/>
                    <a:lumOff val="35000"/>
                  </a:schemeClr>
                </a:solidFill>
                <a:latin typeface="Franklin Gothic Medium" panose="020B0603020102020204" pitchFamily="34" charset="0"/>
              </a:rPr>
              <a:t>sui prodotti</a:t>
            </a:r>
            <a:r>
              <a:rPr lang="it-IT" sz="2400" dirty="0" smtClean="0">
                <a:solidFill>
                  <a:schemeClr val="tx1">
                    <a:lumMod val="65000"/>
                    <a:lumOff val="35000"/>
                  </a:schemeClr>
                </a:solidFill>
                <a:latin typeface="Franklin Gothic Medium" panose="020B0603020102020204" pitchFamily="34" charset="0"/>
              </a:rPr>
              <a:t> </a:t>
            </a:r>
            <a:r>
              <a:rPr lang="it-IT" sz="2400" dirty="0">
                <a:solidFill>
                  <a:schemeClr val="tx1">
                    <a:lumMod val="65000"/>
                    <a:lumOff val="35000"/>
                  </a:schemeClr>
                </a:solidFill>
                <a:latin typeface="Franklin Gothic Medium" panose="020B0603020102020204" pitchFamily="34" charset="0"/>
              </a:rPr>
              <a:t>da </a:t>
            </a:r>
            <a:r>
              <a:rPr lang="it-IT" sz="2400" dirty="0" smtClean="0">
                <a:solidFill>
                  <a:schemeClr val="tx1">
                    <a:lumMod val="65000"/>
                    <a:lumOff val="35000"/>
                  </a:schemeClr>
                </a:solidFill>
                <a:latin typeface="Franklin Gothic Medium" panose="020B0603020102020204" pitchFamily="34" charset="0"/>
              </a:rPr>
              <a:t>costruzione</a:t>
            </a:r>
          </a:p>
          <a:p>
            <a:pPr algn="ctr"/>
            <a:r>
              <a:rPr lang="it-IT" sz="2400" b="1" dirty="0" smtClean="0">
                <a:solidFill>
                  <a:schemeClr val="tx1">
                    <a:lumMod val="65000"/>
                    <a:lumOff val="35000"/>
                  </a:schemeClr>
                </a:solidFill>
                <a:latin typeface="Franklin Gothic Medium" panose="020B0603020102020204" pitchFamily="34" charset="0"/>
              </a:rPr>
              <a:t>o su </a:t>
            </a:r>
            <a:r>
              <a:rPr lang="it-IT" sz="2400" b="1" dirty="0">
                <a:solidFill>
                  <a:schemeClr val="tx1">
                    <a:lumMod val="65000"/>
                    <a:lumOff val="35000"/>
                  </a:schemeClr>
                </a:solidFill>
                <a:latin typeface="Franklin Gothic Medium" panose="020B0603020102020204" pitchFamily="34" charset="0"/>
              </a:rPr>
              <a:t>un'etichetta</a:t>
            </a:r>
            <a:r>
              <a:rPr lang="it-IT" sz="2400" dirty="0">
                <a:solidFill>
                  <a:schemeClr val="tx1">
                    <a:lumMod val="65000"/>
                    <a:lumOff val="35000"/>
                  </a:schemeClr>
                </a:solidFill>
                <a:latin typeface="Franklin Gothic Medium" panose="020B0603020102020204" pitchFamily="34" charset="0"/>
              </a:rPr>
              <a:t> ad </a:t>
            </a:r>
            <a:r>
              <a:rPr lang="it-IT" sz="2400" dirty="0" smtClean="0">
                <a:solidFill>
                  <a:schemeClr val="tx1">
                    <a:lumMod val="65000"/>
                    <a:lumOff val="35000"/>
                  </a:schemeClr>
                </a:solidFill>
                <a:latin typeface="Franklin Gothic Medium" panose="020B0603020102020204" pitchFamily="34" charset="0"/>
              </a:rPr>
              <a:t>essi applicata</a:t>
            </a:r>
          </a:p>
          <a:p>
            <a:pPr algn="ctr"/>
            <a:r>
              <a:rPr lang="it-IT" sz="2400" dirty="0" smtClean="0">
                <a:solidFill>
                  <a:schemeClr val="tx1">
                    <a:lumMod val="65000"/>
                    <a:lumOff val="35000"/>
                  </a:schemeClr>
                </a:solidFill>
                <a:latin typeface="Franklin Gothic Medium" panose="020B0603020102020204" pitchFamily="34" charset="0"/>
              </a:rPr>
              <a:t>o, se </a:t>
            </a:r>
            <a:r>
              <a:rPr lang="it-IT" sz="2400" dirty="0">
                <a:solidFill>
                  <a:schemeClr val="tx1">
                    <a:lumMod val="65000"/>
                    <a:lumOff val="35000"/>
                  </a:schemeClr>
                </a:solidFill>
                <a:latin typeface="Franklin Gothic Medium" panose="020B0603020102020204" pitchFamily="34" charset="0"/>
              </a:rPr>
              <a:t>ciò fosse impossibile o ingiustificato a causa della natura dei </a:t>
            </a:r>
            <a:r>
              <a:rPr lang="it-IT" sz="2400" dirty="0" smtClean="0">
                <a:solidFill>
                  <a:schemeClr val="tx1">
                    <a:lumMod val="65000"/>
                    <a:lumOff val="35000"/>
                  </a:schemeClr>
                </a:solidFill>
                <a:latin typeface="Franklin Gothic Medium" panose="020B0603020102020204" pitchFamily="34" charset="0"/>
              </a:rPr>
              <a:t>prodotti,</a:t>
            </a:r>
          </a:p>
          <a:p>
            <a:pPr algn="ctr"/>
            <a:r>
              <a:rPr lang="it-IT" sz="2400" b="1" dirty="0" smtClean="0">
                <a:solidFill>
                  <a:schemeClr val="tx1">
                    <a:lumMod val="65000"/>
                    <a:lumOff val="35000"/>
                  </a:schemeClr>
                </a:solidFill>
                <a:latin typeface="Franklin Gothic Medium" panose="020B0603020102020204" pitchFamily="34" charset="0"/>
              </a:rPr>
              <a:t>sull'imballaggio</a:t>
            </a:r>
            <a:endParaRPr lang="it-IT" sz="2400" b="1" dirty="0">
              <a:solidFill>
                <a:schemeClr val="tx1">
                  <a:lumMod val="65000"/>
                  <a:lumOff val="35000"/>
                </a:schemeClr>
              </a:solidFill>
              <a:latin typeface="Franklin Gothic Medium" panose="020B0603020102020204" pitchFamily="34" charset="0"/>
            </a:endParaRPr>
          </a:p>
          <a:p>
            <a:pPr algn="ctr"/>
            <a:r>
              <a:rPr lang="it-IT" sz="2400" b="1" dirty="0">
                <a:solidFill>
                  <a:schemeClr val="tx1">
                    <a:lumMod val="65000"/>
                    <a:lumOff val="35000"/>
                  </a:schemeClr>
                </a:solidFill>
                <a:latin typeface="Franklin Gothic Medium" panose="020B0603020102020204" pitchFamily="34" charset="0"/>
              </a:rPr>
              <a:t>o </a:t>
            </a:r>
            <a:r>
              <a:rPr lang="it-IT" sz="2400" b="1" dirty="0" smtClean="0">
                <a:solidFill>
                  <a:schemeClr val="tx1">
                    <a:lumMod val="65000"/>
                    <a:lumOff val="35000"/>
                  </a:schemeClr>
                </a:solidFill>
                <a:latin typeface="Franklin Gothic Medium" panose="020B0603020102020204" pitchFamily="34" charset="0"/>
              </a:rPr>
              <a:t>sul DDT</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latin typeface="Franklin Gothic Medium" panose="020B0603020102020204" pitchFamily="34" charset="0"/>
            </a:endParaRP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260648"/>
            <a:ext cx="4032448" cy="5256583"/>
          </a:xfrm>
          <a:prstGeom prst="rect">
            <a:avLst/>
          </a:prstGeom>
        </p:spPr>
      </p:pic>
    </p:spTree>
    <p:extLst>
      <p:ext uri="{BB962C8B-B14F-4D97-AF65-F5344CB8AC3E}">
        <p14:creationId xmlns:p14="http://schemas.microsoft.com/office/powerpoint/2010/main" val="3827059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solidFill>
                  <a:prstClr val="black">
                    <a:tint val="75000"/>
                  </a:prstClr>
                </a:solidFill>
              </a:rPr>
              <a:pPr/>
              <a:t>4</a:t>
            </a:fld>
            <a:endParaRPr lang="it-IT">
              <a:solidFill>
                <a:prstClr val="black">
                  <a:tint val="75000"/>
                </a:prstClr>
              </a:solidFill>
            </a:endParaRPr>
          </a:p>
        </p:txBody>
      </p:sp>
      <p:sp>
        <p:nvSpPr>
          <p:cNvPr id="8" name="Rettangolo arrotondato 7"/>
          <p:cNvSpPr/>
          <p:nvPr/>
        </p:nvSpPr>
        <p:spPr>
          <a:xfrm>
            <a:off x="1187624" y="3118816"/>
            <a:ext cx="6768752" cy="2686448"/>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smtClean="0">
                <a:solidFill>
                  <a:schemeClr val="tx1">
                    <a:lumMod val="65000"/>
                    <a:lumOff val="35000"/>
                  </a:schemeClr>
                </a:solidFill>
                <a:latin typeface="Franklin Gothic Medium" panose="020B0603020102020204" pitchFamily="34" charset="0"/>
              </a:rPr>
              <a:t>Descrive </a:t>
            </a:r>
            <a:r>
              <a:rPr lang="it-IT" sz="2400" dirty="0">
                <a:solidFill>
                  <a:schemeClr val="tx1">
                    <a:lumMod val="65000"/>
                    <a:lumOff val="35000"/>
                  </a:schemeClr>
                </a:solidFill>
                <a:latin typeface="Franklin Gothic Medium" panose="020B0603020102020204" pitchFamily="34" charset="0"/>
              </a:rPr>
              <a:t>le </a:t>
            </a:r>
            <a:r>
              <a:rPr lang="it-IT" sz="2400" b="1" dirty="0" smtClean="0">
                <a:solidFill>
                  <a:schemeClr val="tx1">
                    <a:lumMod val="65000"/>
                    <a:lumOff val="35000"/>
                  </a:schemeClr>
                </a:solidFill>
                <a:latin typeface="Franklin Gothic Medium" panose="020B0603020102020204" pitchFamily="34" charset="0"/>
              </a:rPr>
              <a:t>PRESTAZIONI </a:t>
            </a:r>
            <a:r>
              <a:rPr lang="it-IT" sz="2400" dirty="0" smtClean="0">
                <a:solidFill>
                  <a:schemeClr val="tx1">
                    <a:lumMod val="65000"/>
                    <a:lumOff val="35000"/>
                  </a:schemeClr>
                </a:solidFill>
                <a:latin typeface="Franklin Gothic Medium" panose="020B0603020102020204" pitchFamily="34" charset="0"/>
              </a:rPr>
              <a:t>dei prodotti da costruzione in relazione alle </a:t>
            </a:r>
            <a:r>
              <a:rPr lang="it-IT" sz="2400" b="1" dirty="0" smtClean="0">
                <a:solidFill>
                  <a:schemeClr val="tx1">
                    <a:lumMod val="65000"/>
                    <a:lumOff val="35000"/>
                  </a:schemeClr>
                </a:solidFill>
                <a:latin typeface="Franklin Gothic Medium" panose="020B0603020102020204" pitchFamily="34" charset="0"/>
              </a:rPr>
              <a:t>CARATTERISTICHE ESSENZIALI</a:t>
            </a:r>
            <a:r>
              <a:rPr lang="it-IT" sz="2400" dirty="0" smtClean="0">
                <a:solidFill>
                  <a:schemeClr val="tx1">
                    <a:lumMod val="65000"/>
                    <a:lumOff val="35000"/>
                  </a:schemeClr>
                </a:solidFill>
                <a:latin typeface="Franklin Gothic Medium" panose="020B0603020102020204" pitchFamily="34" charset="0"/>
              </a:rPr>
              <a:t> di tali prodotti (stabilite nelle </a:t>
            </a:r>
            <a:r>
              <a:rPr lang="it-IT" sz="2400" b="1" dirty="0" smtClean="0">
                <a:solidFill>
                  <a:schemeClr val="tx1">
                    <a:lumMod val="65000"/>
                    <a:lumOff val="35000"/>
                  </a:schemeClr>
                </a:solidFill>
                <a:latin typeface="Franklin Gothic Medium" panose="020B0603020102020204" pitchFamily="34" charset="0"/>
              </a:rPr>
              <a:t>NORME EUROPEE ARMONIZZATE</a:t>
            </a:r>
            <a:r>
              <a:rPr lang="it-IT" sz="2400" dirty="0" smtClean="0">
                <a:solidFill>
                  <a:schemeClr val="tx1">
                    <a:lumMod val="65000"/>
                    <a:lumOff val="35000"/>
                  </a:schemeClr>
                </a:solidFill>
                <a:latin typeface="Franklin Gothic Medium" panose="020B0603020102020204" pitchFamily="34" charset="0"/>
              </a:rPr>
              <a:t>), che </a:t>
            </a:r>
            <a:r>
              <a:rPr lang="it-IT" sz="2400" dirty="0">
                <a:solidFill>
                  <a:schemeClr val="tx1">
                    <a:lumMod val="65000"/>
                    <a:lumOff val="35000"/>
                  </a:schemeClr>
                </a:solidFill>
                <a:latin typeface="Franklin Gothic Medium" panose="020B0603020102020204" pitchFamily="34" charset="0"/>
              </a:rPr>
              <a:t>si riferiscono </a:t>
            </a:r>
            <a:r>
              <a:rPr lang="it-IT" sz="2400" dirty="0" smtClean="0">
                <a:solidFill>
                  <a:schemeClr val="tx1">
                    <a:lumMod val="65000"/>
                    <a:lumOff val="35000"/>
                  </a:schemeClr>
                </a:solidFill>
                <a:latin typeface="Franklin Gothic Medium" panose="020B0603020102020204" pitchFamily="34" charset="0"/>
              </a:rPr>
              <a:t>ai sette </a:t>
            </a:r>
            <a:r>
              <a:rPr lang="it-IT" sz="2400" b="1" dirty="0" smtClean="0">
                <a:solidFill>
                  <a:schemeClr val="tx1">
                    <a:lumMod val="65000"/>
                    <a:lumOff val="35000"/>
                  </a:schemeClr>
                </a:solidFill>
                <a:latin typeface="Franklin Gothic Medium" panose="020B0603020102020204" pitchFamily="34" charset="0"/>
              </a:rPr>
              <a:t>REQUISITI DI BASE</a:t>
            </a:r>
            <a:r>
              <a:rPr lang="it-IT" sz="2400" dirty="0" smtClean="0">
                <a:solidFill>
                  <a:schemeClr val="tx1">
                    <a:lumMod val="65000"/>
                    <a:lumOff val="35000"/>
                  </a:schemeClr>
                </a:solidFill>
                <a:latin typeface="Franklin Gothic Medium" panose="020B0603020102020204" pitchFamily="34" charset="0"/>
              </a:rPr>
              <a:t>  delle </a:t>
            </a:r>
            <a:r>
              <a:rPr lang="it-IT" sz="2400" dirty="0">
                <a:solidFill>
                  <a:schemeClr val="tx1">
                    <a:lumMod val="65000"/>
                    <a:lumOff val="35000"/>
                  </a:schemeClr>
                </a:solidFill>
                <a:latin typeface="Franklin Gothic Medium" panose="020B0603020102020204" pitchFamily="34" charset="0"/>
              </a:rPr>
              <a:t>opere di </a:t>
            </a:r>
            <a:r>
              <a:rPr lang="it-IT" sz="2400" dirty="0" smtClean="0">
                <a:solidFill>
                  <a:schemeClr val="tx1">
                    <a:lumMod val="65000"/>
                    <a:lumOff val="35000"/>
                  </a:schemeClr>
                </a:solidFill>
                <a:latin typeface="Franklin Gothic Medium" panose="020B0603020102020204" pitchFamily="34" charset="0"/>
              </a:rPr>
              <a:t>costruzione (di </a:t>
            </a:r>
            <a:r>
              <a:rPr lang="it-IT" sz="2400" dirty="0">
                <a:solidFill>
                  <a:schemeClr val="tx1">
                    <a:lumMod val="65000"/>
                    <a:lumOff val="35000"/>
                  </a:schemeClr>
                </a:solidFill>
                <a:latin typeface="Franklin Gothic Medium" panose="020B0603020102020204" pitchFamily="34" charset="0"/>
              </a:rPr>
              <a:t>cui </a:t>
            </a:r>
            <a:r>
              <a:rPr lang="it-IT" sz="2400" dirty="0">
                <a:solidFill>
                  <a:schemeClr val="tx1">
                    <a:lumMod val="65000"/>
                    <a:lumOff val="35000"/>
                  </a:schemeClr>
                </a:solidFill>
                <a:latin typeface="Franklin Gothic Medium" panose="020B0603020102020204" pitchFamily="34" charset="0"/>
                <a:hlinkClick r:id="rId2" action="ppaction://hlinkfile"/>
              </a:rPr>
              <a:t>all’allegato I del </a:t>
            </a:r>
            <a:r>
              <a:rPr lang="it-IT" sz="2400" dirty="0" smtClean="0">
                <a:solidFill>
                  <a:schemeClr val="tx1">
                    <a:lumMod val="65000"/>
                    <a:lumOff val="35000"/>
                  </a:schemeClr>
                </a:solidFill>
                <a:latin typeface="Franklin Gothic Medium" panose="020B0603020102020204" pitchFamily="34" charset="0"/>
                <a:hlinkClick r:id="rId2" action="ppaction://hlinkfile"/>
              </a:rPr>
              <a:t>Reg. CPR</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latin typeface="Franklin Gothic Medium" panose="020B0603020102020204" pitchFamily="34" charset="0"/>
            </a:endParaRPr>
          </a:p>
        </p:txBody>
      </p:sp>
      <p:sp>
        <p:nvSpPr>
          <p:cNvPr id="7" name="Freccia in giù 6"/>
          <p:cNvSpPr/>
          <p:nvPr/>
        </p:nvSpPr>
        <p:spPr>
          <a:xfrm>
            <a:off x="4015786" y="1769255"/>
            <a:ext cx="1152128" cy="1440161"/>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chemeClr val="accent5">
                  <a:lumMod val="50000"/>
                </a:schemeClr>
              </a:solidFill>
            </a:endParaRPr>
          </a:p>
        </p:txBody>
      </p:sp>
      <p:sp>
        <p:nvSpPr>
          <p:cNvPr id="6" name="Rettangolo arrotondato 5"/>
          <p:cNvSpPr/>
          <p:nvPr/>
        </p:nvSpPr>
        <p:spPr>
          <a:xfrm>
            <a:off x="1975701" y="260648"/>
            <a:ext cx="5192598" cy="2093655"/>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a:solidFill>
                  <a:schemeClr val="tx1">
                    <a:lumMod val="65000"/>
                    <a:lumOff val="35000"/>
                  </a:schemeClr>
                </a:solidFill>
                <a:latin typeface="Franklin Gothic Medium" panose="020B0603020102020204" pitchFamily="34" charset="0"/>
              </a:rPr>
              <a:t>DEFINIZIONI</a:t>
            </a:r>
            <a:r>
              <a:rPr lang="it-IT" sz="2400" i="1" dirty="0" smtClean="0">
                <a:solidFill>
                  <a:schemeClr val="tx1">
                    <a:lumMod val="65000"/>
                    <a:lumOff val="35000"/>
                  </a:schemeClr>
                </a:solidFill>
                <a:latin typeface="Franklin Gothic Medium" panose="020B0603020102020204" pitchFamily="34" charset="0"/>
              </a:rPr>
              <a:t>:</a:t>
            </a:r>
            <a:endParaRPr lang="it-IT" sz="2400" dirty="0" smtClean="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LA DICHIARAZIONE DI PRESTAZIONE, DOP</a:t>
            </a:r>
          </a:p>
          <a:p>
            <a:pPr algn="ctr"/>
            <a:r>
              <a:rPr lang="it-IT" sz="2400" dirty="0" smtClean="0">
                <a:solidFill>
                  <a:prstClr val="black">
                    <a:lumMod val="65000"/>
                    <a:lumOff val="35000"/>
                  </a:prstClr>
                </a:solidFill>
                <a:latin typeface="Franklin Gothic Medium" panose="020B0603020102020204" pitchFamily="34" charset="0"/>
              </a:rPr>
              <a:t>(secondo il Reg. CPR 305/2011)</a:t>
            </a:r>
            <a:endParaRPr lang="it-IT" sz="2400" dirty="0">
              <a:solidFill>
                <a:prstClr val="black">
                  <a:lumMod val="65000"/>
                  <a:lumOff val="35000"/>
                </a:prstClr>
              </a:solidFill>
              <a:latin typeface="Franklin Gothic Medium" panose="020B0603020102020204" pitchFamily="34" charset="0"/>
            </a:endParaRPr>
          </a:p>
        </p:txBody>
      </p:sp>
    </p:spTree>
    <p:extLst>
      <p:ext uri="{BB962C8B-B14F-4D97-AF65-F5344CB8AC3E}">
        <p14:creationId xmlns:p14="http://schemas.microsoft.com/office/powerpoint/2010/main" val="958199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5</a:t>
            </a:fld>
            <a:endParaRPr lang="it-IT"/>
          </a:p>
        </p:txBody>
      </p:sp>
      <p:sp>
        <p:nvSpPr>
          <p:cNvPr id="4" name="Rettangolo arrotondato 3"/>
          <p:cNvSpPr/>
          <p:nvPr/>
        </p:nvSpPr>
        <p:spPr>
          <a:xfrm>
            <a:off x="467544" y="2181999"/>
            <a:ext cx="8064896" cy="3195578"/>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just"/>
            <a:r>
              <a:rPr lang="it-IT" sz="2400" dirty="0" smtClean="0">
                <a:solidFill>
                  <a:schemeClr val="tx1">
                    <a:lumMod val="65000"/>
                    <a:lumOff val="35000"/>
                  </a:schemeClr>
                </a:solidFill>
                <a:latin typeface="Franklin Gothic Medium" panose="020B0603020102020204" pitchFamily="34" charset="0"/>
              </a:rPr>
              <a:t>Le Norme Europee Armonizzate sono </a:t>
            </a:r>
            <a:r>
              <a:rPr lang="it-IT" sz="2400" dirty="0">
                <a:solidFill>
                  <a:schemeClr val="tx1">
                    <a:lumMod val="65000"/>
                    <a:lumOff val="35000"/>
                  </a:schemeClr>
                </a:solidFill>
                <a:latin typeface="Franklin Gothic Medium" panose="020B0603020102020204" pitchFamily="34" charset="0"/>
              </a:rPr>
              <a:t>quelle elaborate dal </a:t>
            </a:r>
            <a:r>
              <a:rPr lang="it-IT" sz="2400" b="1" dirty="0">
                <a:solidFill>
                  <a:schemeClr val="tx1">
                    <a:lumMod val="65000"/>
                    <a:lumOff val="35000"/>
                  </a:schemeClr>
                </a:solidFill>
                <a:latin typeface="Franklin Gothic Medium" panose="020B0603020102020204" pitchFamily="34" charset="0"/>
              </a:rPr>
              <a:t>CEN </a:t>
            </a:r>
            <a:r>
              <a:rPr lang="it-IT" sz="2400" dirty="0">
                <a:solidFill>
                  <a:schemeClr val="tx1">
                    <a:lumMod val="65000"/>
                    <a:lumOff val="35000"/>
                  </a:schemeClr>
                </a:solidFill>
                <a:latin typeface="Franklin Gothic Medium" panose="020B0603020102020204" pitchFamily="34" charset="0"/>
              </a:rPr>
              <a:t>(Comitato Europeo di Normalizzazione), su </a:t>
            </a:r>
            <a:r>
              <a:rPr lang="it-IT" sz="2400" dirty="0" smtClean="0">
                <a:solidFill>
                  <a:schemeClr val="tx1">
                    <a:lumMod val="65000"/>
                    <a:lumOff val="35000"/>
                  </a:schemeClr>
                </a:solidFill>
                <a:latin typeface="Franklin Gothic Medium" panose="020B0603020102020204" pitchFamily="34" charset="0"/>
              </a:rPr>
              <a:t>mandato/richiesta </a:t>
            </a:r>
            <a:r>
              <a:rPr lang="it-IT" sz="2400" dirty="0">
                <a:solidFill>
                  <a:schemeClr val="tx1">
                    <a:lumMod val="65000"/>
                    <a:lumOff val="35000"/>
                  </a:schemeClr>
                </a:solidFill>
                <a:latin typeface="Franklin Gothic Medium" panose="020B0603020102020204" pitchFamily="34" charset="0"/>
              </a:rPr>
              <a:t>della Comunità Europea</a:t>
            </a:r>
            <a:r>
              <a:rPr lang="it-IT" sz="2400" dirty="0" smtClean="0">
                <a:solidFill>
                  <a:schemeClr val="tx1">
                    <a:lumMod val="65000"/>
                    <a:lumOff val="35000"/>
                  </a:schemeClr>
                </a:solidFill>
                <a:latin typeface="Franklin Gothic Medium" panose="020B0603020102020204" pitchFamily="34" charset="0"/>
              </a:rPr>
              <a:t>.</a:t>
            </a:r>
          </a:p>
          <a:p>
            <a:pPr algn="just"/>
            <a:endParaRPr lang="it-IT" sz="2400" dirty="0" smtClean="0">
              <a:solidFill>
                <a:schemeClr val="tx1">
                  <a:lumMod val="65000"/>
                  <a:lumOff val="35000"/>
                </a:schemeClr>
              </a:solidFill>
              <a:latin typeface="Franklin Gothic Medium" panose="020B0603020102020204" pitchFamily="34" charset="0"/>
            </a:endParaRPr>
          </a:p>
          <a:p>
            <a:r>
              <a:rPr lang="it-IT" sz="2400" dirty="0" smtClean="0">
                <a:solidFill>
                  <a:schemeClr val="tx1">
                    <a:lumMod val="65000"/>
                    <a:lumOff val="35000"/>
                  </a:schemeClr>
                </a:solidFill>
                <a:latin typeface="Franklin Gothic Medium" panose="020B0603020102020204" pitchFamily="34" charset="0"/>
              </a:rPr>
              <a:t>Sono identificate con la sigla </a:t>
            </a:r>
            <a:r>
              <a:rPr lang="it-IT" sz="2400" b="1" dirty="0" smtClean="0">
                <a:solidFill>
                  <a:schemeClr val="tx1">
                    <a:lumMod val="65000"/>
                    <a:lumOff val="35000"/>
                  </a:schemeClr>
                </a:solidFill>
                <a:latin typeface="Franklin Gothic Medium" panose="020B0603020102020204" pitchFamily="34" charset="0"/>
              </a:rPr>
              <a:t>«EN»</a:t>
            </a:r>
            <a:r>
              <a:rPr lang="it-IT" sz="2400" dirty="0">
                <a:solidFill>
                  <a:schemeClr val="tx1">
                    <a:lumMod val="65000"/>
                    <a:lumOff val="35000"/>
                  </a:schemeClr>
                </a:solidFill>
                <a:latin typeface="Franklin Gothic Medium" panose="020B0603020102020204" pitchFamily="34" charset="0"/>
              </a:rPr>
              <a:t> </a:t>
            </a:r>
            <a:endParaRPr lang="it-IT" sz="2400" dirty="0" smtClean="0">
              <a:solidFill>
                <a:schemeClr val="tx1">
                  <a:lumMod val="65000"/>
                  <a:lumOff val="35000"/>
                </a:schemeClr>
              </a:solidFill>
              <a:latin typeface="Franklin Gothic Medium" panose="020B0603020102020204" pitchFamily="34" charset="0"/>
            </a:endParaRPr>
          </a:p>
          <a:p>
            <a:r>
              <a:rPr lang="it-IT" sz="2000" i="1" dirty="0" smtClean="0">
                <a:solidFill>
                  <a:schemeClr val="tx1">
                    <a:lumMod val="65000"/>
                    <a:lumOff val="35000"/>
                  </a:schemeClr>
                </a:solidFill>
                <a:latin typeface="Franklin Gothic Medium" panose="020B0603020102020204" pitchFamily="34" charset="0"/>
              </a:rPr>
              <a:t>(per es.: EN </a:t>
            </a:r>
            <a:r>
              <a:rPr lang="it-IT" sz="2000" i="1" dirty="0">
                <a:solidFill>
                  <a:schemeClr val="tx1">
                    <a:lumMod val="65000"/>
                    <a:lumOff val="35000"/>
                  </a:schemeClr>
                </a:solidFill>
                <a:latin typeface="Franklin Gothic Medium" panose="020B0603020102020204" pitchFamily="34" charset="0"/>
              </a:rPr>
              <a:t>413-1:2011 Cemento da muratura - Parte </a:t>
            </a:r>
            <a:r>
              <a:rPr lang="it-IT" sz="2000" i="1" dirty="0" smtClean="0">
                <a:solidFill>
                  <a:schemeClr val="tx1">
                    <a:lumMod val="65000"/>
                    <a:lumOff val="35000"/>
                  </a:schemeClr>
                </a:solidFill>
                <a:latin typeface="Franklin Gothic Medium" panose="020B0603020102020204" pitchFamily="34" charset="0"/>
              </a:rPr>
              <a:t>1: Composizione</a:t>
            </a:r>
            <a:r>
              <a:rPr lang="it-IT" sz="2000" i="1" dirty="0">
                <a:solidFill>
                  <a:schemeClr val="tx1">
                    <a:lumMod val="65000"/>
                    <a:lumOff val="35000"/>
                  </a:schemeClr>
                </a:solidFill>
                <a:latin typeface="Franklin Gothic Medium" panose="020B0603020102020204" pitchFamily="34" charset="0"/>
              </a:rPr>
              <a:t>, specifiche e criteri di </a:t>
            </a:r>
            <a:r>
              <a:rPr lang="it-IT" sz="2000" i="1" dirty="0" smtClean="0">
                <a:solidFill>
                  <a:schemeClr val="tx1">
                    <a:lumMod val="65000"/>
                    <a:lumOff val="35000"/>
                  </a:schemeClr>
                </a:solidFill>
                <a:latin typeface="Franklin Gothic Medium" panose="020B0603020102020204" pitchFamily="34" charset="0"/>
              </a:rPr>
              <a:t>conformità)</a:t>
            </a:r>
            <a:r>
              <a:rPr lang="it-IT" sz="2400" dirty="0" smtClean="0">
                <a:solidFill>
                  <a:schemeClr val="tx1">
                    <a:lumMod val="65000"/>
                    <a:lumOff val="35000"/>
                  </a:schemeClr>
                </a:solidFill>
                <a:latin typeface="Franklin Gothic Medium" panose="020B0603020102020204" pitchFamily="34" charset="0"/>
              </a:rPr>
              <a:t>. </a:t>
            </a:r>
            <a:endParaRPr lang="it-IT" sz="2400" dirty="0">
              <a:solidFill>
                <a:schemeClr val="tx1">
                  <a:lumMod val="65000"/>
                  <a:lumOff val="35000"/>
                </a:schemeClr>
              </a:solidFill>
              <a:latin typeface="Franklin Gothic Medium" panose="020B0603020102020204" pitchFamily="34" charset="0"/>
            </a:endParaRPr>
          </a:p>
        </p:txBody>
      </p:sp>
      <p:sp>
        <p:nvSpPr>
          <p:cNvPr id="6" name="Freccia in giù 5"/>
          <p:cNvSpPr/>
          <p:nvPr/>
        </p:nvSpPr>
        <p:spPr>
          <a:xfrm>
            <a:off x="3923928" y="1633161"/>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5" name="Rettangolo arrotondato 4"/>
          <p:cNvSpPr/>
          <p:nvPr/>
        </p:nvSpPr>
        <p:spPr>
          <a:xfrm>
            <a:off x="2051720" y="260648"/>
            <a:ext cx="4896544" cy="1579424"/>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a:solidFill>
                  <a:schemeClr val="tx1">
                    <a:lumMod val="65000"/>
                    <a:lumOff val="35000"/>
                  </a:schemeClr>
                </a:solidFill>
                <a:latin typeface="Franklin Gothic Medium" panose="020B0603020102020204" pitchFamily="34" charset="0"/>
              </a:rPr>
              <a:t>DEFINIZIONI:</a:t>
            </a:r>
            <a:endParaRPr lang="it-IT" sz="2400" dirty="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LE NORME EUROPEE ARMONIZZATE</a:t>
            </a:r>
            <a:endParaRPr lang="it-IT" sz="28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1236314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ttangolo arrotondato 19"/>
          <p:cNvSpPr/>
          <p:nvPr/>
        </p:nvSpPr>
        <p:spPr>
          <a:xfrm>
            <a:off x="3099995" y="5376512"/>
            <a:ext cx="3240000" cy="128422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redigere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una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Dichiarazione di </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Prestazione DOP</a:t>
            </a:r>
            <a:endPar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4" name="Rettangolo arrotondato 53"/>
          <p:cNvSpPr/>
          <p:nvPr/>
        </p:nvSpPr>
        <p:spPr>
          <a:xfrm>
            <a:off x="6444208" y="5373216"/>
            <a:ext cx="2218170" cy="891094"/>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marcare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«CE»</a:t>
            </a:r>
          </a:p>
          <a:p>
            <a:pPr algn="ctr">
              <a:lnSpc>
                <a:spcPts val="2700"/>
              </a:lnSpc>
            </a:pP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Prodotti</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75" name="Freccia angolare bidirezionale 74"/>
          <p:cNvSpPr/>
          <p:nvPr/>
        </p:nvSpPr>
        <p:spPr>
          <a:xfrm rot="13560044">
            <a:off x="5570256" y="4666768"/>
            <a:ext cx="1369754" cy="1375064"/>
          </a:xfrm>
          <a:prstGeom prst="leftUpArrow">
            <a:avLst>
              <a:gd name="adj1" fmla="val 25000"/>
              <a:gd name="adj2" fmla="val 21258"/>
              <a:gd name="adj3" fmla="val 27917"/>
            </a:avLst>
          </a:prstGeom>
          <a:solidFill>
            <a:schemeClr val="accent5">
              <a:lumMod val="50000"/>
              <a:tint val="66000"/>
              <a:satMod val="1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1" name="Rettangolo arrotondato 20"/>
          <p:cNvSpPr/>
          <p:nvPr/>
        </p:nvSpPr>
        <p:spPr>
          <a:xfrm>
            <a:off x="4972563" y="3155775"/>
            <a:ext cx="3240000" cy="167735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sz="2400" i="1" dirty="0" smtClean="0">
                <a:solidFill>
                  <a:schemeClr val="tx1">
                    <a:lumMod val="65000"/>
                    <a:lumOff val="35000"/>
                  </a:schemeClr>
                </a:solidFill>
                <a:latin typeface="Franklin Gothic Medium" pitchFamily="34" charset="0"/>
                <a:ea typeface="Adobe Gothic Std B" pitchFamily="34" charset="-128"/>
                <a:cs typeface="Miriam" pitchFamily="34" charset="-79"/>
              </a:rPr>
              <a:t>Fabbricant</a:t>
            </a:r>
            <a:r>
              <a:rPr lang="it-IT" sz="2400" dirty="0" smtClean="0">
                <a:solidFill>
                  <a:schemeClr val="accent5">
                    <a:lumMod val="50000"/>
                  </a:schemeClr>
                </a:solidFill>
                <a:latin typeface="Franklin Gothic Medium" pitchFamily="34" charset="0"/>
                <a:ea typeface="Adobe Gothic Std B" pitchFamily="34" charset="-128"/>
                <a:cs typeface="Miriam" pitchFamily="34" charset="-79"/>
              </a:rPr>
              <a:t>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p>
          <a:p>
            <a:pPr algn="ctr">
              <a:lnSpc>
                <a:spcPts val="2700"/>
              </a:lnSpc>
            </a:pP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poter vendere</a:t>
            </a:r>
          </a:p>
          <a:p>
            <a:pPr algn="ctr">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tali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Prodotti</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p>
          <a:p>
            <a:pPr algn="ctr">
              <a:lnSpc>
                <a:spcPts val="2700"/>
              </a:lnSpc>
            </a:pP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DEVE</a:t>
            </a:r>
          </a:p>
        </p:txBody>
      </p:sp>
      <p:sp>
        <p:nvSpPr>
          <p:cNvPr id="8" name="Rettangolo 7"/>
          <p:cNvSpPr/>
          <p:nvPr/>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6</a:t>
            </a:fld>
            <a:endParaRPr lang="it-IT"/>
          </a:p>
        </p:txBody>
      </p:sp>
      <p:sp>
        <p:nvSpPr>
          <p:cNvPr id="72" name="Freccia curva 71"/>
          <p:cNvSpPr/>
          <p:nvPr/>
        </p:nvSpPr>
        <p:spPr>
          <a:xfrm flipV="1">
            <a:off x="1835696" y="1700807"/>
            <a:ext cx="3240359" cy="2668661"/>
          </a:xfrm>
          <a:prstGeom prst="bentArrow">
            <a:avLst>
              <a:gd name="adj1" fmla="val 11439"/>
              <a:gd name="adj2" fmla="val 14494"/>
              <a:gd name="adj3" fmla="val 22671"/>
              <a:gd name="adj4" fmla="val 10917"/>
            </a:avLst>
          </a:prstGeom>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2" name="Rettangolo arrotondato 21"/>
          <p:cNvSpPr/>
          <p:nvPr/>
        </p:nvSpPr>
        <p:spPr>
          <a:xfrm>
            <a:off x="1049643" y="2060848"/>
            <a:ext cx="2628293" cy="1131079"/>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a:t>
            </a:r>
          </a:p>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IN SERIE</a:t>
            </a:r>
          </a:p>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cioè  </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 catalogo»</a:t>
            </a:r>
            <a:endParaRPr lang="it-IT" sz="2400"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3" name="Rettangolo arrotondato 22"/>
          <p:cNvSpPr/>
          <p:nvPr/>
        </p:nvSpPr>
        <p:spPr>
          <a:xfrm>
            <a:off x="725787" y="260648"/>
            <a:ext cx="3240000" cy="167735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REGOLA GENERALE:</a:t>
            </a:r>
          </a:p>
          <a:p>
            <a:pPr algn="just">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LUGLIO </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2013</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per </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tutti</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Prodotti da Costruzione</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4" name="Rettangolo arrotondato 23"/>
          <p:cNvSpPr/>
          <p:nvPr/>
        </p:nvSpPr>
        <p:spPr>
          <a:xfrm>
            <a:off x="323528" y="3303901"/>
            <a:ext cx="3960440" cy="199730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normAutofit/>
          </a:bodyPr>
          <a:lstStyle/>
          <a:p>
            <a:pPr algn="just">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e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i quali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esiste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una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NORMA EUROPEA ARMONIZZATA </a:t>
            </a:r>
            <a:r>
              <a:rPr lang="it-IT" sz="2000"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cui riferimenti sono pubblicati in GUUE e alla scadenza del «periodo di coesistenza»</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104788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7</a:t>
            </a:fld>
            <a:endParaRPr lang="it-IT"/>
          </a:p>
        </p:txBody>
      </p:sp>
      <p:sp>
        <p:nvSpPr>
          <p:cNvPr id="4" name="Rettangolo arrotondato 3"/>
          <p:cNvSpPr/>
          <p:nvPr/>
        </p:nvSpPr>
        <p:spPr>
          <a:xfrm>
            <a:off x="683568" y="260648"/>
            <a:ext cx="7776864" cy="5544616"/>
          </a:xfrm>
          <a:prstGeom prst="roundRect">
            <a:avLst>
              <a:gd name="adj" fmla="val 27488"/>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a:bodyPr>
          <a:lstStyle/>
          <a:p>
            <a:pPr algn="ctr"/>
            <a:r>
              <a:rPr lang="it-IT" sz="24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Nota bene (1)</a:t>
            </a:r>
            <a:r>
              <a:rPr lang="it-IT" sz="24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
            </a:r>
          </a:p>
          <a:p>
            <a:pPr algn="just"/>
            <a:endParaRPr lang="it-IT" sz="2400" dirty="0" smtClean="0">
              <a:solidFill>
                <a:prstClr val="black">
                  <a:lumMod val="65000"/>
                  <a:lumOff val="35000"/>
                </a:prstClr>
              </a:solidFill>
              <a:latin typeface="Franklin Gothic Medium" panose="020B0603020102020204" pitchFamily="34" charset="0"/>
            </a:endParaRPr>
          </a:p>
          <a:p>
            <a:pPr algn="just"/>
            <a:r>
              <a:rPr lang="it-IT" sz="2400" b="1" dirty="0" smtClean="0">
                <a:solidFill>
                  <a:prstClr val="black">
                    <a:lumMod val="65000"/>
                    <a:lumOff val="35000"/>
                  </a:prstClr>
                </a:solidFill>
                <a:latin typeface="Franklin Gothic Medium" panose="020B0603020102020204" pitchFamily="34" charset="0"/>
              </a:rPr>
              <a:t>L’obbligo</a:t>
            </a:r>
            <a:r>
              <a:rPr lang="it-IT" sz="2400" dirty="0" smtClean="0">
                <a:solidFill>
                  <a:prstClr val="black">
                    <a:lumMod val="65000"/>
                    <a:lumOff val="35000"/>
                  </a:prstClr>
                </a:solidFill>
                <a:latin typeface="Franklin Gothic Medium" panose="020B0603020102020204" pitchFamily="34" charset="0"/>
              </a:rPr>
              <a:t> della Marcatura «CE» e DOP per i </a:t>
            </a:r>
            <a:r>
              <a:rPr lang="it-IT" sz="2400" dirty="0" err="1" smtClean="0">
                <a:solidFill>
                  <a:prstClr val="black">
                    <a:lumMod val="65000"/>
                    <a:lumOff val="35000"/>
                  </a:prstClr>
                </a:solidFill>
                <a:latin typeface="Franklin Gothic Medium" panose="020B0603020102020204" pitchFamily="34" charset="0"/>
              </a:rPr>
              <a:t>PdC</a:t>
            </a:r>
            <a:endParaRPr lang="it-IT" sz="2400" dirty="0" smtClean="0">
              <a:solidFill>
                <a:prstClr val="black">
                  <a:lumMod val="65000"/>
                  <a:lumOff val="35000"/>
                </a:prstClr>
              </a:solidFill>
              <a:latin typeface="Franklin Gothic Medium" panose="020B0603020102020204" pitchFamily="34" charset="0"/>
            </a:endParaRPr>
          </a:p>
          <a:p>
            <a:pPr algn="just"/>
            <a:r>
              <a:rPr lang="it-IT" sz="2400" dirty="0" smtClean="0">
                <a:solidFill>
                  <a:prstClr val="black">
                    <a:lumMod val="65000"/>
                    <a:lumOff val="35000"/>
                  </a:prstClr>
                </a:solidFill>
                <a:latin typeface="Franklin Gothic Medium" panose="020B0603020102020204" pitchFamily="34" charset="0"/>
              </a:rPr>
              <a:t>è </a:t>
            </a:r>
            <a:r>
              <a:rPr lang="it-IT" sz="2400" i="1" dirty="0" smtClean="0">
                <a:solidFill>
                  <a:prstClr val="black">
                    <a:lumMod val="65000"/>
                    <a:lumOff val="35000"/>
                  </a:prstClr>
                </a:solidFill>
                <a:latin typeface="Franklin Gothic Medium" panose="020B0603020102020204" pitchFamily="34" charset="0"/>
              </a:rPr>
              <a:t>direttamente connesso</a:t>
            </a:r>
            <a:endParaRPr lang="it-IT" sz="2400" dirty="0">
              <a:solidFill>
                <a:prstClr val="black">
                  <a:lumMod val="65000"/>
                  <a:lumOff val="35000"/>
                </a:prstClr>
              </a:solidFill>
              <a:latin typeface="Franklin Gothic Medium" panose="020B0603020102020204" pitchFamily="34" charset="0"/>
            </a:endParaRPr>
          </a:p>
          <a:p>
            <a:pPr algn="just"/>
            <a:r>
              <a:rPr lang="it-IT" sz="2400" b="1" dirty="0" smtClean="0">
                <a:solidFill>
                  <a:prstClr val="black">
                    <a:lumMod val="65000"/>
                    <a:lumOff val="35000"/>
                  </a:prstClr>
                </a:solidFill>
                <a:latin typeface="Franklin Gothic Medium" panose="020B0603020102020204" pitchFamily="34" charset="0"/>
              </a:rPr>
              <a:t>alla pubblicazione sulla </a:t>
            </a:r>
            <a:r>
              <a:rPr lang="it-IT" sz="2400" b="1" dirty="0" smtClean="0">
                <a:solidFill>
                  <a:prstClr val="black">
                    <a:lumMod val="65000"/>
                    <a:lumOff val="35000"/>
                  </a:prstClr>
                </a:solidFill>
                <a:latin typeface="Franklin Gothic Medium" panose="020B0603020102020204" pitchFamily="34" charset="0"/>
                <a:hlinkClick r:id="rId2" action="ppaction://hlinkfile"/>
              </a:rPr>
              <a:t>GUUE</a:t>
            </a:r>
            <a:endParaRPr lang="it-IT" sz="2400" b="1" dirty="0" smtClean="0">
              <a:solidFill>
                <a:prstClr val="black">
                  <a:lumMod val="65000"/>
                  <a:lumOff val="35000"/>
                </a:prstClr>
              </a:solidFill>
              <a:latin typeface="Franklin Gothic Medium" panose="020B0603020102020204" pitchFamily="34" charset="0"/>
            </a:endParaRPr>
          </a:p>
          <a:p>
            <a:pPr algn="just"/>
            <a:r>
              <a:rPr lang="it-IT" sz="2400" dirty="0" smtClean="0">
                <a:solidFill>
                  <a:prstClr val="black">
                    <a:lumMod val="65000"/>
                    <a:lumOff val="35000"/>
                  </a:prstClr>
                </a:solidFill>
                <a:latin typeface="Franklin Gothic Medium" panose="020B0603020102020204" pitchFamily="34" charset="0"/>
              </a:rPr>
              <a:t>dei riferimenti della relativa Norma Europea Armonizzata </a:t>
            </a:r>
          </a:p>
          <a:p>
            <a:pPr algn="just"/>
            <a:r>
              <a:rPr lang="it-IT" sz="2400" b="1" dirty="0" smtClean="0">
                <a:solidFill>
                  <a:prstClr val="black">
                    <a:lumMod val="65000"/>
                    <a:lumOff val="35000"/>
                  </a:prstClr>
                </a:solidFill>
                <a:latin typeface="Franklin Gothic Medium" panose="020B0603020102020204" pitchFamily="34" charset="0"/>
              </a:rPr>
              <a:t>ed alla scadenza del «periodo </a:t>
            </a:r>
            <a:r>
              <a:rPr lang="it-IT" sz="2400" b="1" dirty="0">
                <a:solidFill>
                  <a:prstClr val="black">
                    <a:lumMod val="65000"/>
                    <a:lumOff val="35000"/>
                  </a:prstClr>
                </a:solidFill>
                <a:latin typeface="Franklin Gothic Medium" panose="020B0603020102020204" pitchFamily="34" charset="0"/>
              </a:rPr>
              <a:t>di </a:t>
            </a:r>
            <a:r>
              <a:rPr lang="it-IT" sz="2400" b="1" dirty="0" smtClean="0">
                <a:solidFill>
                  <a:prstClr val="black">
                    <a:lumMod val="65000"/>
                    <a:lumOff val="35000"/>
                  </a:prstClr>
                </a:solidFill>
                <a:latin typeface="Franklin Gothic Medium" panose="020B0603020102020204" pitchFamily="34" charset="0"/>
              </a:rPr>
              <a:t>coesistenza»</a:t>
            </a:r>
            <a:r>
              <a:rPr lang="it-IT" sz="2400" dirty="0" smtClean="0">
                <a:solidFill>
                  <a:prstClr val="black">
                    <a:lumMod val="65000"/>
                    <a:lumOff val="35000"/>
                  </a:prstClr>
                </a:solidFill>
                <a:latin typeface="Franklin Gothic Medium" panose="020B0603020102020204" pitchFamily="34" charset="0"/>
              </a:rPr>
              <a:t>,</a:t>
            </a:r>
          </a:p>
          <a:p>
            <a:pPr algn="just"/>
            <a:endParaRPr lang="it-IT" sz="2400" dirty="0" smtClean="0">
              <a:solidFill>
                <a:prstClr val="black">
                  <a:lumMod val="65000"/>
                  <a:lumOff val="35000"/>
                </a:prstClr>
              </a:solidFill>
              <a:latin typeface="Franklin Gothic Medium" panose="020B0603020102020204" pitchFamily="34" charset="0"/>
            </a:endParaRPr>
          </a:p>
          <a:p>
            <a:pPr algn="just"/>
            <a:r>
              <a:rPr lang="it-IT" sz="2400" b="1" dirty="0" smtClean="0">
                <a:solidFill>
                  <a:schemeClr val="bg1"/>
                </a:solidFill>
                <a:latin typeface="Franklin Gothic Medium" panose="020B0603020102020204" pitchFamily="34" charset="0"/>
              </a:rPr>
              <a:t>e non</a:t>
            </a:r>
            <a:r>
              <a:rPr lang="it-IT" sz="2400" dirty="0" smtClean="0">
                <a:solidFill>
                  <a:prstClr val="black">
                    <a:lumMod val="65000"/>
                    <a:lumOff val="35000"/>
                  </a:prstClr>
                </a:solidFill>
                <a:latin typeface="Franklin Gothic Medium" panose="020B0603020102020204" pitchFamily="34" charset="0"/>
              </a:rPr>
              <a:t> al recepimento della stessa</a:t>
            </a:r>
          </a:p>
          <a:p>
            <a:pPr algn="just"/>
            <a:r>
              <a:rPr lang="it-IT" sz="2400" dirty="0" smtClean="0">
                <a:solidFill>
                  <a:prstClr val="black">
                    <a:lumMod val="65000"/>
                    <a:lumOff val="35000"/>
                  </a:prstClr>
                </a:solidFill>
                <a:latin typeface="Franklin Gothic Medium" panose="020B0603020102020204" pitchFamily="34" charset="0"/>
              </a:rPr>
              <a:t>dagli organi di normazione dei singoli Stati membri</a:t>
            </a:r>
          </a:p>
          <a:p>
            <a:pPr algn="just"/>
            <a:r>
              <a:rPr lang="it-IT" sz="2400" dirty="0" smtClean="0">
                <a:solidFill>
                  <a:prstClr val="black">
                    <a:lumMod val="65000"/>
                    <a:lumOff val="35000"/>
                  </a:prstClr>
                </a:solidFill>
                <a:latin typeface="Franklin Gothic Medium" panose="020B0603020102020204" pitchFamily="34" charset="0"/>
              </a:rPr>
              <a:t>(in Italia l’UNI - Ente Italiano di Normazione).</a:t>
            </a:r>
          </a:p>
        </p:txBody>
      </p:sp>
    </p:spTree>
    <p:extLst>
      <p:ext uri="{BB962C8B-B14F-4D97-AF65-F5344CB8AC3E}">
        <p14:creationId xmlns:p14="http://schemas.microsoft.com/office/powerpoint/2010/main" val="187690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8</a:t>
            </a:fld>
            <a:endParaRPr lang="it-IT"/>
          </a:p>
        </p:txBody>
      </p:sp>
      <p:sp>
        <p:nvSpPr>
          <p:cNvPr id="4" name="Rettangolo arrotondato 3"/>
          <p:cNvSpPr/>
          <p:nvPr/>
        </p:nvSpPr>
        <p:spPr>
          <a:xfrm>
            <a:off x="539552" y="260648"/>
            <a:ext cx="8064896" cy="4958655"/>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a:solidFill>
                  <a:schemeClr val="bg1"/>
                </a:solidFill>
                <a:effectLst>
                  <a:outerShdw blurRad="38100" dist="38100" dir="2700000" algn="tl">
                    <a:srgbClr val="000000">
                      <a:alpha val="43137"/>
                    </a:srgbClr>
                  </a:outerShdw>
                </a:effectLst>
                <a:latin typeface="Franklin Gothic Medium" panose="020B0603020102020204" pitchFamily="34" charset="0"/>
              </a:rPr>
              <a:t>Nota bene </a:t>
            </a:r>
            <a:r>
              <a:rPr lang="it-IT" sz="24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(2)</a:t>
            </a:r>
            <a:r>
              <a:rPr lang="it-IT" sz="24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
            </a:r>
            <a:endParaRPr lang="it-IT" sz="2400" dirty="0">
              <a:solidFill>
                <a:schemeClr val="bg1"/>
              </a:solidFill>
              <a:effectLst>
                <a:outerShdw blurRad="38100" dist="38100" dir="2700000" algn="tl">
                  <a:srgbClr val="000000">
                    <a:alpha val="43137"/>
                  </a:srgbClr>
                </a:outerShdw>
              </a:effectLst>
              <a:latin typeface="Franklin Gothic Medium" panose="020B0603020102020204" pitchFamily="34" charset="0"/>
            </a:endParaRPr>
          </a:p>
          <a:p>
            <a:pPr algn="ctr"/>
            <a:endParaRPr lang="it-IT" sz="2400" dirty="0" smtClean="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Attualmente, </a:t>
            </a:r>
            <a:r>
              <a:rPr lang="it-IT" sz="2400" b="1" dirty="0" smtClean="0">
                <a:solidFill>
                  <a:prstClr val="black">
                    <a:lumMod val="65000"/>
                    <a:lumOff val="35000"/>
                  </a:prstClr>
                </a:solidFill>
                <a:latin typeface="Franklin Gothic Medium" panose="020B0603020102020204" pitchFamily="34" charset="0"/>
              </a:rPr>
              <a:t>non tutti</a:t>
            </a:r>
            <a:r>
              <a:rPr lang="it-IT" sz="2400" dirty="0" smtClean="0">
                <a:solidFill>
                  <a:prstClr val="black">
                    <a:lumMod val="65000"/>
                    <a:lumOff val="35000"/>
                  </a:prstClr>
                </a:solidFill>
                <a:latin typeface="Franklin Gothic Medium" panose="020B0603020102020204" pitchFamily="34" charset="0"/>
              </a:rPr>
              <a:t> i </a:t>
            </a:r>
            <a:r>
              <a:rPr lang="it-IT" sz="2400" dirty="0" err="1" smtClean="0">
                <a:solidFill>
                  <a:prstClr val="black">
                    <a:lumMod val="65000"/>
                    <a:lumOff val="35000"/>
                  </a:prstClr>
                </a:solidFill>
                <a:latin typeface="Franklin Gothic Medium" panose="020B0603020102020204" pitchFamily="34" charset="0"/>
              </a:rPr>
              <a:t>PdC</a:t>
            </a:r>
            <a:r>
              <a:rPr lang="it-IT" sz="2400" dirty="0" smtClean="0">
                <a:solidFill>
                  <a:prstClr val="black">
                    <a:lumMod val="65000"/>
                    <a:lumOff val="35000"/>
                  </a:prstClr>
                </a:solidFill>
                <a:latin typeface="Franklin Gothic Medium" panose="020B0603020102020204" pitchFamily="34" charset="0"/>
              </a:rPr>
              <a:t> sono</a:t>
            </a:r>
            <a:r>
              <a:rPr lang="it-IT" sz="2400" b="1" dirty="0" smtClean="0">
                <a:solidFill>
                  <a:prstClr val="black">
                    <a:lumMod val="65000"/>
                    <a:lumOff val="35000"/>
                  </a:prstClr>
                </a:solidFill>
                <a:latin typeface="Franklin Gothic Medium" panose="020B0603020102020204" pitchFamily="34" charset="0"/>
              </a:rPr>
              <a:t> «coperti»</a:t>
            </a:r>
            <a:endParaRPr lang="it-IT" sz="2400" b="1" dirty="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da una Norma Europea Armonizzata.</a:t>
            </a:r>
          </a:p>
          <a:p>
            <a:pPr algn="ctr"/>
            <a:endParaRPr lang="it-IT" sz="2400" dirty="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I </a:t>
            </a:r>
            <a:r>
              <a:rPr lang="it-IT" sz="2400" dirty="0" err="1" smtClean="0">
                <a:solidFill>
                  <a:prstClr val="black">
                    <a:lumMod val="65000"/>
                    <a:lumOff val="35000"/>
                  </a:prstClr>
                </a:solidFill>
                <a:latin typeface="Franklin Gothic Medium" panose="020B0603020102020204" pitchFamily="34" charset="0"/>
              </a:rPr>
              <a:t>PdC</a:t>
            </a:r>
            <a:r>
              <a:rPr lang="it-IT" sz="2400" dirty="0" smtClean="0">
                <a:solidFill>
                  <a:prstClr val="black">
                    <a:lumMod val="65000"/>
                    <a:lumOff val="35000"/>
                  </a:prstClr>
                </a:solidFill>
                <a:latin typeface="Franklin Gothic Medium" panose="020B0603020102020204" pitchFamily="34" charset="0"/>
              </a:rPr>
              <a:t> ancorché</a:t>
            </a:r>
          </a:p>
          <a:p>
            <a:pPr algn="ctr"/>
            <a:r>
              <a:rPr lang="it-IT" sz="2400" dirty="0" smtClean="0">
                <a:solidFill>
                  <a:prstClr val="black">
                    <a:lumMod val="65000"/>
                    <a:lumOff val="35000"/>
                  </a:prstClr>
                </a:solidFill>
                <a:latin typeface="Franklin Gothic Medium" panose="020B0603020102020204" pitchFamily="34" charset="0"/>
              </a:rPr>
              <a:t>fabbricati </a:t>
            </a:r>
            <a:r>
              <a:rPr lang="it-IT" sz="2400" b="1" dirty="0" smtClean="0">
                <a:solidFill>
                  <a:prstClr val="black">
                    <a:lumMod val="65000"/>
                    <a:lumOff val="35000"/>
                  </a:prstClr>
                </a:solidFill>
                <a:latin typeface="Franklin Gothic Medium" panose="020B0603020102020204" pitchFamily="34" charset="0"/>
              </a:rPr>
              <a:t>in serie</a:t>
            </a:r>
            <a:r>
              <a:rPr lang="it-IT" sz="2400" dirty="0" smtClean="0">
                <a:solidFill>
                  <a:prstClr val="black">
                    <a:lumMod val="65000"/>
                    <a:lumOff val="35000"/>
                  </a:prstClr>
                </a:solidFill>
                <a:latin typeface="Franklin Gothic Medium" panose="020B0603020102020204" pitchFamily="34" charset="0"/>
              </a:rPr>
              <a:t>,</a:t>
            </a:r>
          </a:p>
          <a:p>
            <a:pPr algn="ctr"/>
            <a:r>
              <a:rPr lang="it-IT" sz="2400" b="1" dirty="0" smtClean="0">
                <a:solidFill>
                  <a:schemeClr val="tx1">
                    <a:lumMod val="65000"/>
                    <a:lumOff val="35000"/>
                  </a:schemeClr>
                </a:solidFill>
                <a:latin typeface="Franklin Gothic Medium" panose="020B0603020102020204" pitchFamily="34" charset="0"/>
              </a:rPr>
              <a:t>ma</a:t>
            </a:r>
            <a:r>
              <a:rPr lang="it-IT" sz="2400" dirty="0" smtClean="0">
                <a:solidFill>
                  <a:schemeClr val="tx1">
                    <a:lumMod val="65000"/>
                    <a:lumOff val="35000"/>
                  </a:schemeClr>
                </a:solidFill>
                <a:latin typeface="Franklin Gothic Medium" panose="020B0603020102020204" pitchFamily="34" charset="0"/>
              </a:rPr>
              <a:t> </a:t>
            </a:r>
            <a:r>
              <a:rPr lang="it-IT" sz="2400" b="1" dirty="0">
                <a:solidFill>
                  <a:schemeClr val="tx1">
                    <a:lumMod val="65000"/>
                    <a:lumOff val="35000"/>
                  </a:schemeClr>
                </a:solidFill>
                <a:latin typeface="Franklin Gothic Medium" panose="020B0603020102020204" pitchFamily="34" charset="0"/>
              </a:rPr>
              <a:t>n</a:t>
            </a:r>
            <a:r>
              <a:rPr lang="it-IT" sz="2400" b="1" dirty="0" smtClean="0">
                <a:solidFill>
                  <a:schemeClr val="tx1">
                    <a:lumMod val="65000"/>
                    <a:lumOff val="35000"/>
                  </a:schemeClr>
                </a:solidFill>
                <a:latin typeface="Franklin Gothic Medium" panose="020B0603020102020204" pitchFamily="34" charset="0"/>
              </a:rPr>
              <a:t>on coperti </a:t>
            </a:r>
            <a:r>
              <a:rPr lang="it-IT" sz="2400" dirty="0">
                <a:solidFill>
                  <a:prstClr val="black">
                    <a:lumMod val="65000"/>
                    <a:lumOff val="35000"/>
                  </a:prstClr>
                </a:solidFill>
                <a:latin typeface="Franklin Gothic Medium" panose="020B0603020102020204" pitchFamily="34" charset="0"/>
              </a:rPr>
              <a:t>da una Norma Europea Armonizzata, </a:t>
            </a:r>
            <a:r>
              <a:rPr lang="it-IT" sz="2400" dirty="0" smtClean="0">
                <a:solidFill>
                  <a:prstClr val="black">
                    <a:lumMod val="65000"/>
                    <a:lumOff val="35000"/>
                  </a:prstClr>
                </a:solidFill>
                <a:latin typeface="Franklin Gothic Medium" panose="020B0603020102020204" pitchFamily="34" charset="0"/>
              </a:rPr>
              <a:t>sono </a:t>
            </a:r>
            <a:r>
              <a:rPr lang="it-IT" sz="2400" b="1" dirty="0" smtClean="0">
                <a:solidFill>
                  <a:schemeClr val="bg1"/>
                </a:solidFill>
                <a:latin typeface="Franklin Gothic Medium" panose="020B0603020102020204" pitchFamily="34" charset="0"/>
              </a:rPr>
              <a:t>esclusi dall’obbligo</a:t>
            </a:r>
            <a:r>
              <a:rPr lang="it-IT" sz="2400" dirty="0" smtClean="0">
                <a:solidFill>
                  <a:prstClr val="black">
                    <a:lumMod val="65000"/>
                    <a:lumOff val="35000"/>
                  </a:prstClr>
                </a:solidFill>
                <a:latin typeface="Franklin Gothic Medium" panose="020B0603020102020204" pitchFamily="34" charset="0"/>
              </a:rPr>
              <a:t> della Marcatura «CE» e DOP, </a:t>
            </a:r>
            <a:r>
              <a:rPr lang="it-IT" sz="2400" b="1" dirty="0" smtClean="0">
                <a:solidFill>
                  <a:schemeClr val="bg1"/>
                </a:solidFill>
                <a:latin typeface="Franklin Gothic Medium" panose="020B0603020102020204" pitchFamily="34" charset="0"/>
              </a:rPr>
              <a:t>fino</a:t>
            </a:r>
            <a:r>
              <a:rPr lang="it-IT" sz="2400" dirty="0" smtClean="0">
                <a:solidFill>
                  <a:prstClr val="black">
                    <a:lumMod val="65000"/>
                    <a:lumOff val="35000"/>
                  </a:prstClr>
                </a:solidFill>
                <a:latin typeface="Franklin Gothic Medium" panose="020B0603020102020204" pitchFamily="34" charset="0"/>
              </a:rPr>
              <a:t> alla pubblicazione di detta Norma sulla GUUE,</a:t>
            </a:r>
          </a:p>
          <a:p>
            <a:pPr algn="ctr"/>
            <a:r>
              <a:rPr lang="it-IT" sz="2400" dirty="0" smtClean="0">
                <a:solidFill>
                  <a:prstClr val="black">
                    <a:lumMod val="65000"/>
                    <a:lumOff val="35000"/>
                  </a:prstClr>
                </a:solidFill>
                <a:latin typeface="Franklin Gothic Medium" panose="020B0603020102020204" pitchFamily="34" charset="0"/>
              </a:rPr>
              <a:t>ed alla scadenza del «periodo di coesistenza».</a:t>
            </a:r>
            <a:endParaRPr lang="it-IT" sz="2400" dirty="0">
              <a:solidFill>
                <a:prstClr val="black">
                  <a:lumMod val="65000"/>
                  <a:lumOff val="35000"/>
                </a:prstClr>
              </a:solidFill>
              <a:latin typeface="Franklin Gothic Medium" panose="020B0603020102020204" pitchFamily="34" charset="0"/>
            </a:endParaRPr>
          </a:p>
        </p:txBody>
      </p:sp>
    </p:spTree>
    <p:extLst>
      <p:ext uri="{BB962C8B-B14F-4D97-AF65-F5344CB8AC3E}">
        <p14:creationId xmlns:p14="http://schemas.microsoft.com/office/powerpoint/2010/main" val="162011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652120" y="5805264"/>
            <a:ext cx="3373356" cy="819522"/>
          </a:xfrm>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9</a:t>
            </a:fld>
            <a:endParaRPr lang="it-IT"/>
          </a:p>
        </p:txBody>
      </p:sp>
      <p:sp>
        <p:nvSpPr>
          <p:cNvPr id="4" name="Rettangolo arrotondato 3"/>
          <p:cNvSpPr/>
          <p:nvPr/>
        </p:nvSpPr>
        <p:spPr>
          <a:xfrm>
            <a:off x="755576" y="481033"/>
            <a:ext cx="7632848" cy="4848463"/>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i="1" dirty="0" smtClean="0">
                <a:solidFill>
                  <a:schemeClr val="tx1"/>
                </a:solidFill>
                <a:latin typeface="Franklin Gothic Medium" panose="020B0603020102020204" pitchFamily="34" charset="0"/>
              </a:rPr>
              <a:t>MONITORAGGIO  NORME ARMONIZZATE ESISTENTI</a:t>
            </a:r>
          </a:p>
          <a:p>
            <a:pPr algn="just"/>
            <a:endParaRPr lang="it-IT" sz="2400" dirty="0" smtClean="0">
              <a:solidFill>
                <a:schemeClr val="tx1">
                  <a:lumMod val="65000"/>
                  <a:lumOff val="35000"/>
                </a:schemeClr>
              </a:solidFill>
              <a:latin typeface="Franklin Gothic Medium" panose="020B0603020102020204" pitchFamily="34" charset="0"/>
            </a:endParaRPr>
          </a:p>
          <a:p>
            <a:pPr algn="just"/>
            <a:r>
              <a:rPr lang="it-IT" sz="2400" dirty="0" smtClean="0">
                <a:solidFill>
                  <a:schemeClr val="tx1">
                    <a:lumMod val="65000"/>
                    <a:lumOff val="35000"/>
                  </a:schemeClr>
                </a:solidFill>
                <a:latin typeface="Franklin Gothic Medium" panose="020B0603020102020204" pitchFamily="34" charset="0"/>
              </a:rPr>
              <a:t>Quando un’Impresa deve ordinare Prodotti da Costruzione fabbricati </a:t>
            </a:r>
            <a:r>
              <a:rPr lang="it-IT" sz="2400" b="1" dirty="0" smtClean="0">
                <a:solidFill>
                  <a:schemeClr val="tx1">
                    <a:lumMod val="65000"/>
                    <a:lumOff val="35000"/>
                  </a:schemeClr>
                </a:solidFill>
                <a:latin typeface="Franklin Gothic Medium" panose="020B0603020102020204" pitchFamily="34" charset="0"/>
              </a:rPr>
              <a:t>in serie</a:t>
            </a:r>
            <a:r>
              <a:rPr lang="it-IT" sz="2400" dirty="0" smtClean="0">
                <a:solidFill>
                  <a:schemeClr val="tx1">
                    <a:lumMod val="65000"/>
                    <a:lumOff val="35000"/>
                  </a:schemeClr>
                </a:solidFill>
                <a:latin typeface="Franklin Gothic Medium" panose="020B0603020102020204" pitchFamily="34" charset="0"/>
              </a:rPr>
              <a:t>, e il </a:t>
            </a:r>
            <a:r>
              <a:rPr lang="it-IT" sz="2400" i="1" dirty="0" smtClean="0">
                <a:solidFill>
                  <a:schemeClr val="tx1">
                    <a:lumMod val="65000"/>
                    <a:lumOff val="35000"/>
                  </a:schemeClr>
                </a:solidFill>
                <a:latin typeface="Franklin Gothic Medium" panose="020B0603020102020204" pitchFamily="34" charset="0"/>
              </a:rPr>
              <a:t>Fornitore</a:t>
            </a:r>
            <a:r>
              <a:rPr lang="it-IT" sz="2400" dirty="0">
                <a:solidFill>
                  <a:schemeClr val="tx1">
                    <a:lumMod val="65000"/>
                    <a:lumOff val="35000"/>
                  </a:schemeClr>
                </a:solidFill>
                <a:latin typeface="Franklin Gothic Medium" panose="020B0603020102020204" pitchFamily="34" charset="0"/>
              </a:rPr>
              <a:t> </a:t>
            </a:r>
            <a:r>
              <a:rPr lang="it-IT" sz="2400" b="1" dirty="0" smtClean="0">
                <a:solidFill>
                  <a:schemeClr val="tx1">
                    <a:lumMod val="65000"/>
                    <a:lumOff val="35000"/>
                  </a:schemeClr>
                </a:solidFill>
                <a:latin typeface="Franklin Gothic Medium" panose="020B0603020102020204" pitchFamily="34" charset="0"/>
              </a:rPr>
              <a:t>non</a:t>
            </a:r>
            <a:r>
              <a:rPr lang="it-IT" sz="2400" dirty="0" smtClean="0">
                <a:solidFill>
                  <a:schemeClr val="tx1">
                    <a:lumMod val="65000"/>
                    <a:lumOff val="35000"/>
                  </a:schemeClr>
                </a:solidFill>
                <a:latin typeface="Franklin Gothic Medium" panose="020B0603020102020204" pitchFamily="34" charset="0"/>
              </a:rPr>
              <a:t> possiede la Marcatura «CE» e la DOP, detta Impresa </a:t>
            </a:r>
            <a:r>
              <a:rPr lang="it-IT" sz="2400" b="1" dirty="0" smtClean="0">
                <a:solidFill>
                  <a:schemeClr val="tx1">
                    <a:lumMod val="65000"/>
                    <a:lumOff val="35000"/>
                  </a:schemeClr>
                </a:solidFill>
                <a:latin typeface="Franklin Gothic Medium" panose="020B0603020102020204" pitchFamily="34" charset="0"/>
              </a:rPr>
              <a:t>deve verificare</a:t>
            </a:r>
            <a:r>
              <a:rPr lang="it-IT" sz="2400" dirty="0" smtClean="0">
                <a:solidFill>
                  <a:schemeClr val="tx1">
                    <a:lumMod val="65000"/>
                    <a:lumOff val="35000"/>
                  </a:schemeClr>
                </a:solidFill>
                <a:latin typeface="Franklin Gothic Medium" panose="020B0603020102020204" pitchFamily="34" charset="0"/>
              </a:rPr>
              <a:t> se veramente tali Prodotti non sono </a:t>
            </a:r>
            <a:r>
              <a:rPr lang="it-IT" sz="2400" b="1" dirty="0" smtClean="0">
                <a:solidFill>
                  <a:schemeClr val="tx1">
                    <a:lumMod val="65000"/>
                    <a:lumOff val="35000"/>
                  </a:schemeClr>
                </a:solidFill>
                <a:latin typeface="Franklin Gothic Medium" panose="020B0603020102020204" pitchFamily="34" charset="0"/>
              </a:rPr>
              <a:t>«coperti»</a:t>
            </a:r>
            <a:r>
              <a:rPr lang="it-IT" sz="2400" dirty="0" smtClean="0">
                <a:solidFill>
                  <a:schemeClr val="tx1">
                    <a:lumMod val="65000"/>
                    <a:lumOff val="35000"/>
                  </a:schemeClr>
                </a:solidFill>
                <a:latin typeface="Franklin Gothic Medium" panose="020B0603020102020204" pitchFamily="34" charset="0"/>
              </a:rPr>
              <a:t> una Norma Europea Armonizzata, </a:t>
            </a:r>
            <a:r>
              <a:rPr lang="it-IT" sz="2400" b="1" dirty="0" smtClean="0">
                <a:solidFill>
                  <a:schemeClr val="bg1"/>
                </a:solidFill>
                <a:latin typeface="Franklin Gothic Medium" panose="020B0603020102020204" pitchFamily="34" charset="0"/>
              </a:rPr>
              <a:t>consultando</a:t>
            </a:r>
            <a:r>
              <a:rPr lang="it-IT" sz="2400" dirty="0" smtClean="0">
                <a:solidFill>
                  <a:schemeClr val="tx1">
                    <a:lumMod val="65000"/>
                    <a:lumOff val="35000"/>
                  </a:schemeClr>
                </a:solidFill>
                <a:latin typeface="Franklin Gothic Medium" panose="020B0603020102020204" pitchFamily="34" charset="0"/>
              </a:rPr>
              <a:t>:</a:t>
            </a:r>
          </a:p>
          <a:p>
            <a:pPr marL="342900" indent="-342900" algn="just">
              <a:buFont typeface="Wingdings" panose="05000000000000000000" pitchFamily="2" charset="2"/>
              <a:buChar char="q"/>
            </a:pPr>
            <a:r>
              <a:rPr lang="it-IT" sz="2400" dirty="0">
                <a:solidFill>
                  <a:schemeClr val="tx1">
                    <a:lumMod val="65000"/>
                    <a:lumOff val="35000"/>
                  </a:schemeClr>
                </a:solidFill>
                <a:latin typeface="Franklin Gothic Medium" panose="020B0603020102020204" pitchFamily="34" charset="0"/>
              </a:rPr>
              <a:t>la </a:t>
            </a:r>
            <a:r>
              <a:rPr lang="it-IT" sz="2400" dirty="0" smtClean="0">
                <a:solidFill>
                  <a:schemeClr val="tx1">
                    <a:lumMod val="65000"/>
                    <a:lumOff val="35000"/>
                  </a:schemeClr>
                </a:solidFill>
                <a:latin typeface="Franklin Gothic Medium" panose="020B0603020102020204" pitchFamily="34" charset="0"/>
              </a:rPr>
              <a:t>GUUE </a:t>
            </a:r>
            <a:r>
              <a:rPr lang="it-IT" dirty="0" smtClean="0">
                <a:solidFill>
                  <a:srgbClr val="0000FF"/>
                </a:solidFill>
                <a:hlinkClick r:id="rId2"/>
              </a:rPr>
              <a:t>http</a:t>
            </a:r>
            <a:r>
              <a:rPr lang="it-IT" dirty="0">
                <a:solidFill>
                  <a:srgbClr val="0000FF"/>
                </a:solidFill>
                <a:hlinkClick r:id="rId2"/>
              </a:rPr>
              <a:t>://</a:t>
            </a:r>
            <a:r>
              <a:rPr lang="it-IT" dirty="0" smtClean="0">
                <a:solidFill>
                  <a:srgbClr val="0000FF"/>
                </a:solidFill>
                <a:hlinkClick r:id="rId2"/>
              </a:rPr>
              <a:t>eur-lex.europa.eu/homepage.html?locale=it</a:t>
            </a:r>
            <a:r>
              <a:rPr lang="it-IT" dirty="0" smtClean="0">
                <a:solidFill>
                  <a:srgbClr val="0000FF"/>
                </a:solidFill>
              </a:rPr>
              <a:t> </a:t>
            </a:r>
          </a:p>
          <a:p>
            <a:pPr marL="342900" indent="-342900" algn="just">
              <a:buFont typeface="Wingdings" panose="05000000000000000000" pitchFamily="2" charset="2"/>
              <a:buChar char="q"/>
            </a:pPr>
            <a:r>
              <a:rPr lang="it-IT" sz="2400" dirty="0" smtClean="0">
                <a:solidFill>
                  <a:schemeClr val="tx1">
                    <a:lumMod val="65000"/>
                    <a:lumOff val="35000"/>
                  </a:schemeClr>
                </a:solidFill>
                <a:latin typeface="Franklin Gothic Medium" panose="020B0603020102020204" pitchFamily="34" charset="0"/>
              </a:rPr>
              <a:t>la banca dati Nando </a:t>
            </a:r>
            <a:r>
              <a:rPr lang="it-IT" u="sng" dirty="0">
                <a:hlinkClick r:id="rId3"/>
              </a:rPr>
              <a:t>http://ec.europa.eu/enterprise/newapproach/nando/index.cfm</a:t>
            </a:r>
            <a:endParaRPr lang="it-IT" dirty="0">
              <a:solidFill>
                <a:schemeClr val="tx1">
                  <a:lumMod val="65000"/>
                  <a:lumOff val="35000"/>
                </a:schemeClr>
              </a:solidFill>
              <a:latin typeface="Franklin Gothic Book" panose="020B0503020102020204" pitchFamily="34" charset="0"/>
            </a:endParaRPr>
          </a:p>
        </p:txBody>
      </p:sp>
    </p:spTree>
    <p:extLst>
      <p:ext uri="{BB962C8B-B14F-4D97-AF65-F5344CB8AC3E}">
        <p14:creationId xmlns:p14="http://schemas.microsoft.com/office/powerpoint/2010/main" val="162011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3771</TotalTime>
  <Words>1372</Words>
  <Application>Microsoft Office PowerPoint</Application>
  <PresentationFormat>Presentazione su schermo (4:3)</PresentationFormat>
  <Paragraphs>238</Paragraphs>
  <Slides>20</Slides>
  <Notes>4</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  Assimpredil ANCE Cassa Edile Lodi – viale Milano 56/60 giovedì 10 luglio 2014, ore 14.30   La nuova Marcatura «CE» e la DOP per i Prodotti da Costruzione, secondo il CPR (Reg. UE n. 305/2011)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vt:lpstr>
      <vt:lpstr>Presentazione standard di PowerPoint</vt:lpstr>
      <vt:lpstr>Presentazione standard di PowerPoint</vt:lpstr>
      <vt:lpstr>!</vt:lpstr>
      <vt:lpst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Incontro tecnico informativo   IL NUOVO REGOLAMENTO  PER L’UTILIZZO DELLE  TERRE E ROCCE DA SCAVO  giovedì 4 ottobre 2012</dc:title>
  <dc:creator>asasa</dc:creator>
  <cp:lastModifiedBy>Carlon Chiara</cp:lastModifiedBy>
  <cp:revision>437</cp:revision>
  <cp:lastPrinted>2014-05-08T12:47:16Z</cp:lastPrinted>
  <dcterms:created xsi:type="dcterms:W3CDTF">2012-09-26T13:11:27Z</dcterms:created>
  <dcterms:modified xsi:type="dcterms:W3CDTF">2014-07-09T14:17:03Z</dcterms:modified>
</cp:coreProperties>
</file>